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6"/>
  </p:notesMasterIdLst>
  <p:sldIdLst>
    <p:sldId id="391" r:id="rId3"/>
    <p:sldId id="392" r:id="rId4"/>
    <p:sldId id="393" r:id="rId5"/>
    <p:sldId id="401" r:id="rId6"/>
    <p:sldId id="405" r:id="rId7"/>
    <p:sldId id="404" r:id="rId8"/>
    <p:sldId id="402" r:id="rId9"/>
    <p:sldId id="407" r:id="rId10"/>
    <p:sldId id="406" r:id="rId11"/>
    <p:sldId id="408" r:id="rId12"/>
    <p:sldId id="395" r:id="rId13"/>
    <p:sldId id="396" r:id="rId14"/>
    <p:sldId id="397" r:id="rId15"/>
    <p:sldId id="398" r:id="rId16"/>
    <p:sldId id="400" r:id="rId17"/>
    <p:sldId id="399" r:id="rId18"/>
    <p:sldId id="261" r:id="rId19"/>
    <p:sldId id="388" r:id="rId20"/>
    <p:sldId id="389" r:id="rId21"/>
    <p:sldId id="365" r:id="rId22"/>
    <p:sldId id="369" r:id="rId23"/>
    <p:sldId id="376" r:id="rId24"/>
    <p:sldId id="377" r:id="rId25"/>
    <p:sldId id="378" r:id="rId26"/>
    <p:sldId id="379" r:id="rId27"/>
    <p:sldId id="380" r:id="rId28"/>
    <p:sldId id="382" r:id="rId29"/>
    <p:sldId id="383" r:id="rId30"/>
    <p:sldId id="384" r:id="rId31"/>
    <p:sldId id="385" r:id="rId32"/>
    <p:sldId id="386" r:id="rId33"/>
    <p:sldId id="322" r:id="rId34"/>
    <p:sldId id="403" r:id="rId35"/>
  </p:sldIdLst>
  <p:sldSz cx="9144000" cy="6858000" type="screen4x3"/>
  <p:notesSz cx="6858000" cy="9144000"/>
  <p:embeddedFontLst>
    <p:embeddedFont>
      <p:font typeface="Calibri Light" panose="020F0302020204030204" pitchFamily="34" charset="0"/>
      <p:regular r:id="rId37"/>
      <p:italic r:id="rId38"/>
    </p:embeddedFont>
    <p:embeddedFont>
      <p:font typeface="Tahoma" panose="020B0604030504040204" pitchFamily="34" charset="0"/>
      <p:regular r:id="rId39"/>
      <p:bold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A0C"/>
    <a:srgbClr val="0A6CAC"/>
    <a:srgbClr val="6CA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6" autoAdjust="0"/>
    <p:restoredTop sz="71739" autoAdjust="0"/>
  </p:normalViewPr>
  <p:slideViewPr>
    <p:cSldViewPr>
      <p:cViewPr varScale="1">
        <p:scale>
          <a:sx n="88" d="100"/>
          <a:sy n="88"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3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4982A-46ED-45DE-86B9-C6206C23902C}" type="datetimeFigureOut">
              <a:rPr lang="en-US" smtClean="0"/>
              <a:pPr/>
              <a:t>9/23/2016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454904-19E3-4DD6-A698-39BB59FFE40C}" type="slidenum">
              <a:rPr lang="en-US" smtClean="0"/>
              <a:pPr/>
              <a:t>‹#›</a:t>
            </a:fld>
            <a:endParaRPr lang="en-US" dirty="0"/>
          </a:p>
        </p:txBody>
      </p:sp>
    </p:spTree>
    <p:extLst>
      <p:ext uri="{BB962C8B-B14F-4D97-AF65-F5344CB8AC3E}">
        <p14:creationId xmlns:p14="http://schemas.microsoft.com/office/powerpoint/2010/main" val="84354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03291A-6468-43C4-9138-845B2B313410}" type="slidenum">
              <a:rPr lang="en-US" altLang="en-US" smtClean="0"/>
              <a:pPr>
                <a:defRPr/>
              </a:pPr>
              <a:t>1</a:t>
            </a:fld>
            <a:endParaRPr lang="en-US" altLang="en-US"/>
          </a:p>
        </p:txBody>
      </p:sp>
    </p:spTree>
    <p:extLst>
      <p:ext uri="{BB962C8B-B14F-4D97-AF65-F5344CB8AC3E}">
        <p14:creationId xmlns:p14="http://schemas.microsoft.com/office/powerpoint/2010/main" val="506765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You should see an </a:t>
            </a:r>
            <a:r>
              <a:rPr lang="en-US" sz="1200" dirty="0" err="1">
                <a:solidFill>
                  <a:schemeClr val="bg1"/>
                </a:solidFill>
              </a:rPr>
              <a:t>ISearch</a:t>
            </a:r>
            <a:r>
              <a:rPr lang="en-US" sz="1200" dirty="0">
                <a:solidFill>
                  <a:schemeClr val="bg1"/>
                </a:solidFill>
              </a:rPr>
              <a:t> search</a:t>
            </a:r>
            <a:r>
              <a:rPr lang="en-US" sz="1200" baseline="0" dirty="0">
                <a:solidFill>
                  <a:schemeClr val="bg1"/>
                </a:solidFill>
              </a:rPr>
              <a:t> box with an “All Libraries” drop-down that will let you choose which library catalog you want to include. I’m going to do a search for “stem cells” and leave it set to search all libraries.</a:t>
            </a:r>
            <a:endParaRPr lang="en-US" sz="1200" dirty="0">
              <a:solidFill>
                <a:schemeClr val="bg1"/>
              </a:solidFill>
            </a:endParaRPr>
          </a:p>
          <a:p>
            <a:endParaRPr lang="en-US" baseline="0" dirty="0"/>
          </a:p>
        </p:txBody>
      </p:sp>
      <p:sp>
        <p:nvSpPr>
          <p:cNvPr id="4" name="Slide Number Placeholder 3"/>
          <p:cNvSpPr>
            <a:spLocks noGrp="1"/>
          </p:cNvSpPr>
          <p:nvPr>
            <p:ph type="sldNum" sz="quarter" idx="10"/>
          </p:nvPr>
        </p:nvSpPr>
        <p:spPr/>
        <p:txBody>
          <a:bodyPr/>
          <a:lstStyle/>
          <a:p>
            <a:fld id="{58454904-19E3-4DD6-A698-39BB59FFE40C}" type="slidenum">
              <a:rPr lang="en-US" smtClean="0"/>
              <a:pPr/>
              <a:t>21</a:t>
            </a:fld>
            <a:endParaRPr lang="en-US" dirty="0"/>
          </a:p>
        </p:txBody>
      </p:sp>
    </p:spTree>
    <p:extLst>
      <p:ext uri="{BB962C8B-B14F-4D97-AF65-F5344CB8AC3E}">
        <p14:creationId xmlns:p14="http://schemas.microsoft.com/office/powerpoint/2010/main" val="123712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 am on the My Library tab. If you’ve used </a:t>
            </a:r>
            <a:r>
              <a:rPr lang="en-US" baseline="0" dirty="0" err="1"/>
              <a:t>ISearch</a:t>
            </a:r>
            <a:r>
              <a:rPr lang="en-US" baseline="0" dirty="0"/>
              <a:t> before, this might look a little different. This summer </a:t>
            </a:r>
            <a:r>
              <a:rPr lang="en-US" baseline="0" dirty="0" err="1"/>
              <a:t>ISearch</a:t>
            </a:r>
            <a:r>
              <a:rPr lang="en-US" baseline="0" dirty="0"/>
              <a:t> got a facelift and some new features were added. &lt;click&gt;For example, the tabs now display in a single row without the need to tab down to a lower level. Searches within quotes will hold an exact phrase search across all tabs. </a:t>
            </a:r>
            <a:endParaRPr lang="en-US" baseline="0" dirty="0" smtClean="0"/>
          </a:p>
          <a:p>
            <a:endParaRPr lang="en-US" baseline="0" dirty="0"/>
          </a:p>
          <a:p>
            <a:r>
              <a:rPr lang="en-US" baseline="0" dirty="0"/>
              <a:t>&lt;click&gt;Remember that the My Library tab includes the contents of your school library along with the videos from the </a:t>
            </a:r>
            <a:r>
              <a:rPr lang="en-US" baseline="0" dirty="0" err="1"/>
              <a:t>INFOhio</a:t>
            </a:r>
            <a:r>
              <a:rPr lang="en-US" baseline="0" dirty="0"/>
              <a:t> Digital Video Collection and </a:t>
            </a:r>
            <a:r>
              <a:rPr lang="en-US" baseline="0" dirty="0" err="1"/>
              <a:t>ebooks</a:t>
            </a:r>
            <a:r>
              <a:rPr lang="en-US" baseline="0" dirty="0"/>
              <a:t> from the </a:t>
            </a:r>
            <a:r>
              <a:rPr lang="en-US" baseline="0" dirty="0" err="1"/>
              <a:t>INFOhio</a:t>
            </a:r>
            <a:r>
              <a:rPr lang="en-US" baseline="0" dirty="0"/>
              <a:t> eBook collection.</a:t>
            </a:r>
            <a:endParaRPr lang="en-US" dirty="0"/>
          </a:p>
        </p:txBody>
      </p:sp>
      <p:sp>
        <p:nvSpPr>
          <p:cNvPr id="4" name="Slide Number Placeholder 3"/>
          <p:cNvSpPr>
            <a:spLocks noGrp="1"/>
          </p:cNvSpPr>
          <p:nvPr>
            <p:ph type="sldNum" sz="quarter" idx="10"/>
          </p:nvPr>
        </p:nvSpPr>
        <p:spPr/>
        <p:txBody>
          <a:bodyPr/>
          <a:lstStyle/>
          <a:p>
            <a:fld id="{8A894E34-3DF8-48A6-8ABD-5D92CEA4B1C5}" type="slidenum">
              <a:rPr lang="en-US" smtClean="0"/>
              <a:t>22</a:t>
            </a:fld>
            <a:endParaRPr lang="en-US" dirty="0"/>
          </a:p>
        </p:txBody>
      </p:sp>
    </p:spTree>
    <p:extLst>
      <p:ext uri="{BB962C8B-B14F-4D97-AF65-F5344CB8AC3E}">
        <p14:creationId xmlns:p14="http://schemas.microsoft.com/office/powerpoint/2010/main" val="342954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on the basic</a:t>
            </a:r>
            <a:r>
              <a:rPr lang="en-US" baseline="0" dirty="0"/>
              <a:t> tab results screen. </a:t>
            </a:r>
          </a:p>
          <a:p>
            <a:r>
              <a:rPr lang="en-US" baseline="0" dirty="0"/>
              <a:t>Basic: databases at a lower </a:t>
            </a:r>
            <a:r>
              <a:rPr lang="en-US" baseline="0" dirty="0" err="1"/>
              <a:t>lexile</a:t>
            </a:r>
            <a:r>
              <a:rPr lang="en-US" baseline="0" dirty="0"/>
              <a:t> level</a:t>
            </a:r>
          </a:p>
          <a:p>
            <a:r>
              <a:rPr lang="en-US" baseline="0" dirty="0"/>
              <a:t>Advanced: databases at a higher </a:t>
            </a:r>
            <a:r>
              <a:rPr lang="en-US" baseline="0" dirty="0" err="1"/>
              <a:t>lexile</a:t>
            </a:r>
            <a:r>
              <a:rPr lang="en-US" baseline="0" dirty="0"/>
              <a:t>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tabs across the top make it easier for teachers and librarians to differentiate content:</a:t>
            </a:r>
            <a:r>
              <a:rPr lang="en-US" baseline="0" dirty="0"/>
              <a:t> Basic tabs for younger students and Advanced tabs for more sophisticated researchers. </a:t>
            </a:r>
          </a:p>
          <a:p>
            <a:endParaRPr lang="en-US" dirty="0"/>
          </a:p>
          <a:p>
            <a:r>
              <a:rPr lang="en-US" baseline="0" dirty="0"/>
              <a:t>Click View/Download to get to the resource in its original environment. </a:t>
            </a:r>
            <a:endParaRPr lang="en-US" dirty="0"/>
          </a:p>
        </p:txBody>
      </p:sp>
      <p:sp>
        <p:nvSpPr>
          <p:cNvPr id="4" name="Slide Number Placeholder 3"/>
          <p:cNvSpPr>
            <a:spLocks noGrp="1"/>
          </p:cNvSpPr>
          <p:nvPr>
            <p:ph type="sldNum" sz="quarter" idx="10"/>
          </p:nvPr>
        </p:nvSpPr>
        <p:spPr/>
        <p:txBody>
          <a:bodyPr/>
          <a:lstStyle/>
          <a:p>
            <a:fld id="{7B867372-29D3-7148-963F-C80D9FF5AFF3}" type="slidenum">
              <a:rPr lang="en-US" smtClean="0"/>
              <a:pPr/>
              <a:t>23</a:t>
            </a:fld>
            <a:endParaRPr lang="en-US" dirty="0"/>
          </a:p>
        </p:txBody>
      </p:sp>
    </p:spTree>
    <p:extLst>
      <p:ext uri="{BB962C8B-B14F-4D97-AF65-F5344CB8AC3E}">
        <p14:creationId xmlns:p14="http://schemas.microsoft.com/office/powerpoint/2010/main" val="36462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text, </a:t>
            </a:r>
          </a:p>
          <a:p>
            <a:r>
              <a:rPr lang="en-US" dirty="0" err="1"/>
              <a:t>lexile</a:t>
            </a:r>
            <a:r>
              <a:rPr lang="en-US" baseline="0" dirty="0"/>
              <a:t> and word count,</a:t>
            </a:r>
          </a:p>
          <a:p>
            <a:r>
              <a:rPr lang="en-US" dirty="0"/>
              <a:t>translate,</a:t>
            </a:r>
            <a:r>
              <a:rPr lang="en-US" baseline="0" dirty="0"/>
              <a:t> </a:t>
            </a:r>
          </a:p>
          <a:p>
            <a:r>
              <a:rPr lang="en-US" baseline="0" dirty="0"/>
              <a:t>listen, </a:t>
            </a:r>
          </a:p>
          <a:p>
            <a:r>
              <a:rPr lang="en-US" baseline="0" dirty="0"/>
              <a:t>print, cite, permalink, </a:t>
            </a:r>
          </a:p>
          <a:p>
            <a:r>
              <a:rPr lang="en-US" baseline="0" dirty="0"/>
              <a:t>NEW: Save PDF to My Cloud and google classroom upload</a:t>
            </a:r>
          </a:p>
          <a:p>
            <a:endParaRPr lang="en-US" dirty="0"/>
          </a:p>
        </p:txBody>
      </p:sp>
      <p:sp>
        <p:nvSpPr>
          <p:cNvPr id="4" name="Slide Number Placeholder 3"/>
          <p:cNvSpPr>
            <a:spLocks noGrp="1"/>
          </p:cNvSpPr>
          <p:nvPr>
            <p:ph type="sldNum" sz="quarter" idx="10"/>
          </p:nvPr>
        </p:nvSpPr>
        <p:spPr/>
        <p:txBody>
          <a:bodyPr/>
          <a:lstStyle/>
          <a:p>
            <a:fld id="{7B867372-29D3-7148-963F-C80D9FF5AFF3}" type="slidenum">
              <a:rPr lang="en-US" smtClean="0"/>
              <a:pPr/>
              <a:t>24</a:t>
            </a:fld>
            <a:endParaRPr lang="en-US" dirty="0"/>
          </a:p>
        </p:txBody>
      </p:sp>
    </p:spTree>
    <p:extLst>
      <p:ext uri="{BB962C8B-B14F-4D97-AF65-F5344CB8AC3E}">
        <p14:creationId xmlns:p14="http://schemas.microsoft.com/office/powerpoint/2010/main" val="1462608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r>
              <a:rPr lang="en-US" baseline="0" dirty="0"/>
              <a:t> </a:t>
            </a:r>
            <a:r>
              <a:rPr lang="en-US" dirty="0" err="1"/>
              <a:t>hotlinked</a:t>
            </a:r>
            <a:r>
              <a:rPr lang="en-US" dirty="0"/>
              <a:t> titles</a:t>
            </a:r>
          </a:p>
          <a:p>
            <a:r>
              <a:rPr lang="en-US" dirty="0"/>
              <a:t>Click a </a:t>
            </a:r>
            <a:r>
              <a:rPr lang="en-US" dirty="0" err="1"/>
              <a:t>hotlinked</a:t>
            </a:r>
            <a:r>
              <a:rPr lang="en-US" dirty="0"/>
              <a:t> title…</a:t>
            </a:r>
          </a:p>
        </p:txBody>
      </p:sp>
      <p:sp>
        <p:nvSpPr>
          <p:cNvPr id="4" name="Slide Number Placeholder 3"/>
          <p:cNvSpPr>
            <a:spLocks noGrp="1"/>
          </p:cNvSpPr>
          <p:nvPr>
            <p:ph type="sldNum" sz="quarter" idx="10"/>
          </p:nvPr>
        </p:nvSpPr>
        <p:spPr/>
        <p:txBody>
          <a:bodyPr/>
          <a:lstStyle/>
          <a:p>
            <a:fld id="{8A894E34-3DF8-48A6-8ABD-5D92CEA4B1C5}" type="slidenum">
              <a:rPr lang="en-US" smtClean="0"/>
              <a:t>25</a:t>
            </a:fld>
            <a:endParaRPr lang="en-US" dirty="0"/>
          </a:p>
        </p:txBody>
      </p:sp>
    </p:spTree>
    <p:extLst>
      <p:ext uri="{BB962C8B-B14F-4D97-AF65-F5344CB8AC3E}">
        <p14:creationId xmlns:p14="http://schemas.microsoft.com/office/powerpoint/2010/main" val="76816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the item is</a:t>
            </a:r>
            <a:r>
              <a:rPr lang="en-US" baseline="0" dirty="0"/>
              <a:t> an HTML full text, the full text comes up right there on the details page, along with images, or in this case—a working animation. I brought this one up and this little DNA rotating.</a:t>
            </a:r>
            <a:endParaRPr lang="en-US" dirty="0"/>
          </a:p>
        </p:txBody>
      </p:sp>
      <p:sp>
        <p:nvSpPr>
          <p:cNvPr id="4" name="Slide Number Placeholder 3"/>
          <p:cNvSpPr>
            <a:spLocks noGrp="1"/>
          </p:cNvSpPr>
          <p:nvPr>
            <p:ph type="sldNum" sz="quarter" idx="10"/>
          </p:nvPr>
        </p:nvSpPr>
        <p:spPr/>
        <p:txBody>
          <a:bodyPr/>
          <a:lstStyle/>
          <a:p>
            <a:fld id="{8A894E34-3DF8-48A6-8ABD-5D92CEA4B1C5}" type="slidenum">
              <a:rPr lang="en-US" smtClean="0"/>
              <a:t>26</a:t>
            </a:fld>
            <a:endParaRPr lang="en-US" dirty="0"/>
          </a:p>
        </p:txBody>
      </p:sp>
    </p:spTree>
    <p:extLst>
      <p:ext uri="{BB962C8B-B14F-4D97-AF65-F5344CB8AC3E}">
        <p14:creationId xmlns:p14="http://schemas.microsoft.com/office/powerpoint/2010/main" val="267586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My Lists feature has also been improved. </a:t>
            </a:r>
            <a:endParaRPr lang="en-US" dirty="0"/>
          </a:p>
        </p:txBody>
      </p:sp>
      <p:sp>
        <p:nvSpPr>
          <p:cNvPr id="4" name="Slide Number Placeholder 3"/>
          <p:cNvSpPr>
            <a:spLocks noGrp="1"/>
          </p:cNvSpPr>
          <p:nvPr>
            <p:ph type="sldNum" sz="quarter" idx="10"/>
          </p:nvPr>
        </p:nvSpPr>
        <p:spPr/>
        <p:txBody>
          <a:bodyPr/>
          <a:lstStyle/>
          <a:p>
            <a:fld id="{8A894E34-3DF8-48A6-8ABD-5D92CEA4B1C5}" type="slidenum">
              <a:rPr lang="en-US" smtClean="0"/>
              <a:t>27</a:t>
            </a:fld>
            <a:endParaRPr lang="en-US" dirty="0"/>
          </a:p>
        </p:txBody>
      </p:sp>
    </p:spTree>
    <p:extLst>
      <p:ext uri="{BB962C8B-B14F-4D97-AF65-F5344CB8AC3E}">
        <p14:creationId xmlns:p14="http://schemas.microsoft.com/office/powerpoint/2010/main" val="403790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Check the items you want to save. Then Click the Select an Action button.</a:t>
            </a:r>
            <a:endParaRPr lang="en-US" dirty="0"/>
          </a:p>
        </p:txBody>
      </p:sp>
      <p:sp>
        <p:nvSpPr>
          <p:cNvPr id="4" name="Slide Number Placeholder 3"/>
          <p:cNvSpPr>
            <a:spLocks noGrp="1"/>
          </p:cNvSpPr>
          <p:nvPr>
            <p:ph type="sldNum" sz="quarter" idx="10"/>
          </p:nvPr>
        </p:nvSpPr>
        <p:spPr/>
        <p:txBody>
          <a:bodyPr/>
          <a:lstStyle/>
          <a:p>
            <a:fld id="{8A894E34-3DF8-48A6-8ABD-5D92CEA4B1C5}" type="slidenum">
              <a:rPr lang="en-US" smtClean="0"/>
              <a:t>28</a:t>
            </a:fld>
            <a:endParaRPr lang="en-US" dirty="0"/>
          </a:p>
        </p:txBody>
      </p:sp>
    </p:spTree>
    <p:extLst>
      <p:ext uri="{BB962C8B-B14F-4D97-AF65-F5344CB8AC3E}">
        <p14:creationId xmlns:p14="http://schemas.microsoft.com/office/powerpoint/2010/main" val="375534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visit your list, you can either click the View/Download button to get to the article, log</a:t>
            </a:r>
            <a:r>
              <a:rPr lang="en-US" baseline="0" dirty="0"/>
              <a:t> in to your library catalog account to SAVE your lists, or choose to print items to the screen.</a:t>
            </a:r>
            <a:endParaRPr lang="en-US" dirty="0"/>
          </a:p>
        </p:txBody>
      </p:sp>
      <p:sp>
        <p:nvSpPr>
          <p:cNvPr id="4" name="Slide Number Placeholder 3"/>
          <p:cNvSpPr>
            <a:spLocks noGrp="1"/>
          </p:cNvSpPr>
          <p:nvPr>
            <p:ph type="sldNum" sz="quarter" idx="10"/>
          </p:nvPr>
        </p:nvSpPr>
        <p:spPr/>
        <p:txBody>
          <a:bodyPr/>
          <a:lstStyle/>
          <a:p>
            <a:fld id="{8A894E34-3DF8-48A6-8ABD-5D92CEA4B1C5}" type="slidenum">
              <a:rPr lang="en-US" smtClean="0"/>
              <a:t>29</a:t>
            </a:fld>
            <a:endParaRPr lang="en-US" dirty="0"/>
          </a:p>
        </p:txBody>
      </p:sp>
    </p:spTree>
    <p:extLst>
      <p:ext uri="{BB962C8B-B14F-4D97-AF65-F5344CB8AC3E}">
        <p14:creationId xmlns:p14="http://schemas.microsoft.com/office/powerpoint/2010/main" val="151494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 print to the screen so that you can print or copy and paste into a document, the permalink for articles is now included.</a:t>
            </a:r>
          </a:p>
        </p:txBody>
      </p:sp>
      <p:sp>
        <p:nvSpPr>
          <p:cNvPr id="4" name="Slide Number Placeholder 3"/>
          <p:cNvSpPr>
            <a:spLocks noGrp="1"/>
          </p:cNvSpPr>
          <p:nvPr>
            <p:ph type="sldNum" sz="quarter" idx="10"/>
          </p:nvPr>
        </p:nvSpPr>
        <p:spPr/>
        <p:txBody>
          <a:bodyPr/>
          <a:lstStyle/>
          <a:p>
            <a:fld id="{8A894E34-3DF8-48A6-8ABD-5D92CEA4B1C5}" type="slidenum">
              <a:rPr lang="en-US" smtClean="0"/>
              <a:t>30</a:t>
            </a:fld>
            <a:endParaRPr lang="en-US" dirty="0"/>
          </a:p>
        </p:txBody>
      </p:sp>
    </p:spTree>
    <p:extLst>
      <p:ext uri="{BB962C8B-B14F-4D97-AF65-F5344CB8AC3E}">
        <p14:creationId xmlns:p14="http://schemas.microsoft.com/office/powerpoint/2010/main" val="231563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54904-19E3-4DD6-A698-39BB59FFE40C}" type="slidenum">
              <a:rPr lang="en-US" smtClean="0"/>
              <a:pPr/>
              <a:t>2</a:t>
            </a:fld>
            <a:endParaRPr lang="en-US" dirty="0"/>
          </a:p>
        </p:txBody>
      </p:sp>
    </p:spTree>
    <p:extLst>
      <p:ext uri="{BB962C8B-B14F-4D97-AF65-F5344CB8AC3E}">
        <p14:creationId xmlns:p14="http://schemas.microsoft.com/office/powerpoint/2010/main" val="200913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you can log in and save lists, students don’t have to maintain separate World Book folders and EBSCO folders and Science Online folders. They can save those materials in the same place they save school library books they want to check out.</a:t>
            </a:r>
            <a:endParaRPr lang="en-US" dirty="0"/>
          </a:p>
        </p:txBody>
      </p:sp>
      <p:sp>
        <p:nvSpPr>
          <p:cNvPr id="4" name="Slide Number Placeholder 3"/>
          <p:cNvSpPr>
            <a:spLocks noGrp="1"/>
          </p:cNvSpPr>
          <p:nvPr>
            <p:ph type="sldNum" sz="quarter" idx="10"/>
          </p:nvPr>
        </p:nvSpPr>
        <p:spPr/>
        <p:txBody>
          <a:bodyPr/>
          <a:lstStyle/>
          <a:p>
            <a:fld id="{8A894E34-3DF8-48A6-8ABD-5D92CEA4B1C5}" type="slidenum">
              <a:rPr lang="en-US" smtClean="0"/>
              <a:t>31</a:t>
            </a:fld>
            <a:endParaRPr lang="en-US" dirty="0"/>
          </a:p>
        </p:txBody>
      </p:sp>
    </p:spTree>
    <p:extLst>
      <p:ext uri="{BB962C8B-B14F-4D97-AF65-F5344CB8AC3E}">
        <p14:creationId xmlns:p14="http://schemas.microsoft.com/office/powerpoint/2010/main" val="4087115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a:solidFill>
                  <a:schemeClr val="tx1"/>
                </a:solidFill>
                <a:latin typeface="+mn-lt"/>
                <a:ea typeface="+mn-ea"/>
                <a:cs typeface="+mn-cs"/>
              </a:rPr>
              <a:t>INFOhio</a:t>
            </a:r>
            <a:r>
              <a:rPr lang="en-US" sz="1200" kern="1200" baseline="0" dirty="0">
                <a:solidFill>
                  <a:schemeClr val="tx1"/>
                </a:solidFill>
                <a:latin typeface="+mn-lt"/>
                <a:ea typeface="+mn-ea"/>
                <a:cs typeface="+mn-cs"/>
              </a:rPr>
              <a:t> created a new guide to help educators use </a:t>
            </a:r>
            <a:r>
              <a:rPr lang="en-US" sz="1200" kern="1200" baseline="0" dirty="0" err="1">
                <a:solidFill>
                  <a:schemeClr val="tx1"/>
                </a:solidFill>
                <a:latin typeface="+mn-lt"/>
                <a:ea typeface="+mn-ea"/>
                <a:cs typeface="+mn-cs"/>
              </a:rPr>
              <a:t>ISearch</a:t>
            </a:r>
            <a:r>
              <a:rPr lang="en-US" sz="1200" kern="1200" baseline="0" dirty="0">
                <a:solidFill>
                  <a:schemeClr val="tx1"/>
                </a:solidFill>
                <a:latin typeface="+mn-lt"/>
                <a:ea typeface="+mn-ea"/>
                <a:cs typeface="+mn-cs"/>
              </a:rPr>
              <a:t> in the classroom. It includes assignments that were created or refined by </a:t>
            </a:r>
            <a:r>
              <a:rPr lang="en-US" sz="1200" kern="1200" baseline="0" dirty="0" err="1">
                <a:solidFill>
                  <a:schemeClr val="tx1"/>
                </a:solidFill>
                <a:latin typeface="+mn-lt"/>
                <a:ea typeface="+mn-ea"/>
                <a:cs typeface="+mn-cs"/>
              </a:rPr>
              <a:t>INFOhio</a:t>
            </a:r>
            <a:r>
              <a:rPr lang="en-US" sz="1200" kern="1200" baseline="0" dirty="0">
                <a:solidFill>
                  <a:schemeClr val="tx1"/>
                </a:solidFill>
                <a:latin typeface="+mn-lt"/>
                <a:ea typeface="+mn-ea"/>
                <a:cs typeface="+mn-cs"/>
              </a:rPr>
              <a:t> Users Council members. Librarians should check out the tab for Customizing </a:t>
            </a:r>
            <a:r>
              <a:rPr lang="en-US" sz="1200" kern="1200" baseline="0" dirty="0" err="1">
                <a:solidFill>
                  <a:schemeClr val="tx1"/>
                </a:solidFill>
                <a:latin typeface="+mn-lt"/>
                <a:ea typeface="+mn-ea"/>
                <a:cs typeface="+mn-cs"/>
              </a:rPr>
              <a:t>ISearch</a:t>
            </a:r>
            <a:r>
              <a:rPr lang="en-US" sz="1200" kern="1200" baseline="0" dirty="0">
                <a:solidFill>
                  <a:schemeClr val="tx1"/>
                </a:solidFill>
                <a:latin typeface="+mn-lt"/>
                <a:ea typeface="+mn-ea"/>
                <a:cs typeface="+mn-cs"/>
              </a:rPr>
              <a:t>. It can help you create a button or widget to your school’s version of </a:t>
            </a:r>
            <a:r>
              <a:rPr lang="en-US" sz="1200" kern="1200" baseline="0" dirty="0" err="1">
                <a:solidFill>
                  <a:schemeClr val="tx1"/>
                </a:solidFill>
                <a:latin typeface="+mn-lt"/>
                <a:ea typeface="+mn-ea"/>
                <a:cs typeface="+mn-cs"/>
              </a:rPr>
              <a:t>ISearch</a:t>
            </a:r>
            <a:r>
              <a:rPr lang="en-US" sz="1200" kern="1200" baseline="0" dirty="0">
                <a:solidFill>
                  <a:schemeClr val="tx1"/>
                </a:solidFill>
                <a:latin typeface="+mn-lt"/>
                <a:ea typeface="+mn-ea"/>
                <a:cs typeface="+mn-cs"/>
              </a:rPr>
              <a:t> that you can add to your school library website or your learning management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And there’s a tab there with strategies for sharing </a:t>
            </a:r>
            <a:r>
              <a:rPr lang="en-US" sz="1200" kern="1200" baseline="0" dirty="0" err="1">
                <a:solidFill>
                  <a:schemeClr val="tx1"/>
                </a:solidFill>
                <a:latin typeface="+mn-lt"/>
                <a:ea typeface="+mn-ea"/>
                <a:cs typeface="+mn-cs"/>
              </a:rPr>
              <a:t>ISearch</a:t>
            </a:r>
            <a:r>
              <a:rPr lang="en-US" sz="1200" kern="1200" baseline="0" dirty="0">
                <a:solidFill>
                  <a:schemeClr val="tx1"/>
                </a:solidFill>
                <a:latin typeface="+mn-lt"/>
                <a:ea typeface="+mn-ea"/>
                <a:cs typeface="+mn-cs"/>
              </a:rPr>
              <a:t> with your fellow teachers.</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454904-19E3-4DD6-A698-39BB59FFE40C}" type="slidenum">
              <a:rPr lang="en-US" smtClean="0"/>
              <a:pPr/>
              <a:t>32</a:t>
            </a:fld>
            <a:endParaRPr lang="en-US" dirty="0"/>
          </a:p>
        </p:txBody>
      </p:sp>
    </p:spTree>
    <p:extLst>
      <p:ext uri="{BB962C8B-B14F-4D97-AF65-F5344CB8AC3E}">
        <p14:creationId xmlns:p14="http://schemas.microsoft.com/office/powerpoint/2010/main" val="1887752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ISearch</a:t>
            </a:r>
            <a:endParaRPr lang="en-US" dirty="0"/>
          </a:p>
          <a:p>
            <a:endParaRPr lang="en-US" dirty="0"/>
          </a:p>
          <a:p>
            <a:pPr marL="171450" indent="-171450">
              <a:buFont typeface="Arial" panose="020B0604020202020204" pitchFamily="34" charset="0"/>
              <a:buChar char="•"/>
            </a:pPr>
            <a:r>
              <a:rPr lang="en-US" sz="1200" kern="1200">
                <a:solidFill>
                  <a:schemeClr val="tx1"/>
                </a:solidFill>
                <a:latin typeface="+mn-lt"/>
                <a:ea typeface="+mn-ea"/>
                <a:cs typeface="+mn-cs"/>
              </a:rPr>
              <a:t>Problem </a:t>
            </a:r>
            <a:r>
              <a:rPr lang="en-US" sz="1200" kern="1200" dirty="0">
                <a:solidFill>
                  <a:schemeClr val="tx1"/>
                </a:solidFill>
                <a:latin typeface="+mn-lt"/>
                <a:ea typeface="+mn-ea"/>
                <a:cs typeface="+mn-cs"/>
              </a:rPr>
              <a:t>with deleting my list, does it </a:t>
            </a:r>
            <a:r>
              <a:rPr lang="en-US" sz="1200" kern="1200">
                <a:solidFill>
                  <a:schemeClr val="tx1"/>
                </a:solidFill>
                <a:latin typeface="+mn-lt"/>
                <a:ea typeface="+mn-ea"/>
                <a:cs typeface="+mn-cs"/>
              </a:rPr>
              <a:t>still exist?</a:t>
            </a:r>
            <a:endParaRPr lang="en-US" dirty="0"/>
          </a:p>
          <a:p>
            <a:pPr marL="171450" indent="-171450">
              <a:buFont typeface="Arial" panose="020B0604020202020204" pitchFamily="34" charset="0"/>
              <a:buChar char="•"/>
            </a:pPr>
            <a:r>
              <a:rPr lang="en-US"/>
              <a:t>Call </a:t>
            </a:r>
            <a:r>
              <a:rPr lang="en-US" dirty="0"/>
              <a:t>number not showing on My Lists on </a:t>
            </a:r>
            <a:r>
              <a:rPr lang="en-US" dirty="0" err="1"/>
              <a:t>ISearch</a:t>
            </a:r>
            <a:r>
              <a:rPr lang="en-US" dirty="0"/>
              <a:t> and </a:t>
            </a:r>
            <a:r>
              <a:rPr lang="en-US"/>
              <a:t>ISearch2</a:t>
            </a:r>
            <a:endParaRPr lang="en-US" dirty="0"/>
          </a:p>
          <a:p>
            <a:pPr rtl="0"/>
            <a:r>
              <a:rPr lang="en-US" sz="1200" kern="1200" dirty="0">
                <a:solidFill>
                  <a:schemeClr val="tx1"/>
                </a:solidFill>
                <a:latin typeface="+mn-lt"/>
                <a:ea typeface="+mn-ea"/>
                <a:cs typeface="+mn-cs"/>
              </a:rPr>
              <a:t>  * Permalinks on </a:t>
            </a:r>
            <a:r>
              <a:rPr lang="en-US" sz="1200" kern="1200" dirty="0" err="1">
                <a:solidFill>
                  <a:schemeClr val="tx1"/>
                </a:solidFill>
                <a:latin typeface="+mn-lt"/>
                <a:ea typeface="+mn-ea"/>
                <a:cs typeface="+mn-cs"/>
              </a:rPr>
              <a:t>ISearch</a:t>
            </a:r>
            <a:r>
              <a:rPr lang="en-US" sz="1200" kern="1200" dirty="0">
                <a:solidFill>
                  <a:schemeClr val="tx1"/>
                </a:solidFill>
                <a:latin typeface="+mn-lt"/>
                <a:ea typeface="+mn-ea"/>
                <a:cs typeface="+mn-cs"/>
              </a:rPr>
              <a:t> and ISearch2 - basecamp - configuration issue that needs to be addressed</a:t>
            </a:r>
          </a:p>
          <a:p>
            <a:pPr rtl="0"/>
            <a:r>
              <a:rPr lang="en-US" sz="1200" kern="1200" dirty="0">
                <a:solidFill>
                  <a:schemeClr val="tx1"/>
                </a:solidFill>
                <a:latin typeface="+mn-lt"/>
                <a:ea typeface="+mn-ea"/>
                <a:cs typeface="+mn-cs"/>
              </a:rPr>
              <a:t>  * Call Number - currently displaying first call number on bib even if titles are filtered by library.  We "learned" this after configurations had begun.  There is a way around this, but it is a configuration selection that is unique per profile.  We have been addressing this on an as reported basis since it is not ubiquitous that HS and ES titles are alike.  We did not think it warranted a manual configuration update for all profiles.</a:t>
            </a:r>
          </a:p>
          <a:p>
            <a:pPr rtl="0"/>
            <a:r>
              <a:rPr lang="en-US" sz="1200" kern="1200" dirty="0">
                <a:solidFill>
                  <a:schemeClr val="tx1"/>
                </a:solidFill>
                <a:latin typeface="+mn-lt"/>
                <a:ea typeface="+mn-ea"/>
                <a:cs typeface="+mn-cs"/>
              </a:rPr>
              <a:t>  * </a:t>
            </a:r>
            <a:r>
              <a:rPr lang="en-US" sz="1200" kern="1200" dirty="0" err="1">
                <a:solidFill>
                  <a:schemeClr val="tx1"/>
                </a:solidFill>
                <a:latin typeface="+mn-lt"/>
                <a:ea typeface="+mn-ea"/>
                <a:cs typeface="+mn-cs"/>
              </a:rPr>
              <a:t>ChiliFresh</a:t>
            </a:r>
            <a:r>
              <a:rPr lang="en-US" sz="1200" kern="1200" dirty="0">
                <a:solidFill>
                  <a:schemeClr val="tx1"/>
                </a:solidFill>
                <a:latin typeface="+mn-lt"/>
                <a:ea typeface="+mn-ea"/>
                <a:cs typeface="+mn-cs"/>
              </a:rPr>
              <a:t> - is  handled through an API key and some special processing.  We will circle around to this after initial deployment.  It *does* work as can be seen in one of our pilot schools.</a:t>
            </a:r>
          </a:p>
          <a:p>
            <a:pPr rtl="0"/>
            <a:r>
              <a:rPr lang="en-US" sz="1200" kern="1200" dirty="0">
                <a:solidFill>
                  <a:schemeClr val="tx1"/>
                </a:solidFill>
                <a:latin typeface="+mn-lt"/>
                <a:ea typeface="+mn-ea"/>
                <a:cs typeface="+mn-cs"/>
              </a:rPr>
              <a:t>  * AR facets - will start working on this after initial deployment. I am thinking of two new facets - AR or RC or anything else - and reading level.  May call upon users council to review initial startup.</a:t>
            </a:r>
          </a:p>
          <a:p>
            <a:pPr rtl="0"/>
            <a:r>
              <a:rPr lang="en-US" sz="1200" kern="1200" dirty="0">
                <a:solidFill>
                  <a:schemeClr val="tx1"/>
                </a:solidFill>
                <a:latin typeface="+mn-lt"/>
                <a:ea typeface="+mn-ea"/>
                <a:cs typeface="+mn-cs"/>
              </a:rPr>
              <a:t>  * eBook collections - moving from "pilot" to "production"; setup </a:t>
            </a:r>
            <a:r>
              <a:rPr lang="en-US" sz="1200" kern="1200" dirty="0" err="1">
                <a:solidFill>
                  <a:schemeClr val="tx1"/>
                </a:solidFill>
                <a:latin typeface="+mn-lt"/>
                <a:ea typeface="+mn-ea"/>
                <a:cs typeface="+mn-cs"/>
              </a:rPr>
              <a:t>gutenberg</a:t>
            </a:r>
            <a:r>
              <a:rPr lang="en-US" sz="1200" kern="1200" dirty="0">
                <a:solidFill>
                  <a:schemeClr val="tx1"/>
                </a:solidFill>
                <a:latin typeface="+mn-lt"/>
                <a:ea typeface="+mn-ea"/>
                <a:cs typeface="+mn-cs"/>
              </a:rPr>
              <a:t> through </a:t>
            </a:r>
            <a:r>
              <a:rPr lang="en-US" sz="1200" kern="1200" dirty="0" err="1">
                <a:solidFill>
                  <a:schemeClr val="tx1"/>
                </a:solidFill>
                <a:latin typeface="+mn-lt"/>
                <a:ea typeface="+mn-ea"/>
                <a:cs typeface="+mn-cs"/>
              </a:rPr>
              <a:t>eRC</a:t>
            </a:r>
            <a:endParaRPr lang="en-US" sz="1200" kern="1200" dirty="0">
              <a:solidFill>
                <a:schemeClr val="tx1"/>
              </a:solidFill>
              <a:latin typeface="+mn-lt"/>
              <a:ea typeface="+mn-ea"/>
              <a:cs typeface="+mn-cs"/>
            </a:endParaRPr>
          </a:p>
          <a:p>
            <a:pPr rtl="0"/>
            <a:endParaRPr lang="en-US" sz="1200" kern="120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7C3F2F-90BE-4041-944E-1CE97A3BEF28}" type="slidenum">
              <a:rPr lang="en-US" smtClean="0"/>
              <a:t>33</a:t>
            </a:fld>
            <a:endParaRPr lang="en-US"/>
          </a:p>
        </p:txBody>
      </p:sp>
    </p:spTree>
    <p:extLst>
      <p:ext uri="{BB962C8B-B14F-4D97-AF65-F5344CB8AC3E}">
        <p14:creationId xmlns:p14="http://schemas.microsoft.com/office/powerpoint/2010/main" val="296246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C3F2F-90BE-4041-944E-1CE97A3BEF28}" type="slidenum">
              <a:rPr lang="en-US" smtClean="0"/>
              <a:t>6</a:t>
            </a:fld>
            <a:endParaRPr lang="en-US"/>
          </a:p>
        </p:txBody>
      </p:sp>
    </p:spTree>
    <p:extLst>
      <p:ext uri="{BB962C8B-B14F-4D97-AF65-F5344CB8AC3E}">
        <p14:creationId xmlns:p14="http://schemas.microsoft.com/office/powerpoint/2010/main" val="392684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54904-19E3-4DD6-A698-39BB59FFE40C}" type="slidenum">
              <a:rPr lang="en-US" smtClean="0"/>
              <a:pPr/>
              <a:t>8</a:t>
            </a:fld>
            <a:endParaRPr lang="en-US" dirty="0"/>
          </a:p>
        </p:txBody>
      </p:sp>
    </p:spTree>
    <p:extLst>
      <p:ext uri="{BB962C8B-B14F-4D97-AF65-F5344CB8AC3E}">
        <p14:creationId xmlns:p14="http://schemas.microsoft.com/office/powerpoint/2010/main" val="365523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405730-C744-4951-A05A-BBAD7E7C2D69}" type="slidenum">
              <a:rPr lang="en-US" smtClean="0"/>
              <a:t>14</a:t>
            </a:fld>
            <a:endParaRPr lang="en-US"/>
          </a:p>
        </p:txBody>
      </p:sp>
    </p:spTree>
    <p:extLst>
      <p:ext uri="{BB962C8B-B14F-4D97-AF65-F5344CB8AC3E}">
        <p14:creationId xmlns:p14="http://schemas.microsoft.com/office/powerpoint/2010/main" val="202606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ISearch</a:t>
            </a:r>
            <a:r>
              <a:rPr lang="en-US" baseline="0" dirty="0"/>
              <a:t> is a discovery tool that allows students and teachers to search their school library catalog and almost all INFOhio digital tools, including the videos in the Digital Video Collection and INFOhio eBooks, with one click. (ISearch does not search Early World of Learning, Ancestry, and the Spanish and French Encyclopedias.) </a:t>
            </a:r>
          </a:p>
        </p:txBody>
      </p:sp>
      <p:sp>
        <p:nvSpPr>
          <p:cNvPr id="4" name="Slide Number Placeholder 3"/>
          <p:cNvSpPr>
            <a:spLocks noGrp="1"/>
          </p:cNvSpPr>
          <p:nvPr>
            <p:ph type="sldNum" sz="quarter" idx="10"/>
          </p:nvPr>
        </p:nvSpPr>
        <p:spPr/>
        <p:txBody>
          <a:bodyPr/>
          <a:lstStyle/>
          <a:p>
            <a:fld id="{58454904-19E3-4DD6-A698-39BB59FFE40C}" type="slidenum">
              <a:rPr lang="en-US" smtClean="0"/>
              <a:pPr/>
              <a:t>17</a:t>
            </a:fld>
            <a:endParaRPr lang="en-US" dirty="0"/>
          </a:p>
        </p:txBody>
      </p:sp>
    </p:spTree>
    <p:extLst>
      <p:ext uri="{BB962C8B-B14F-4D97-AF65-F5344CB8AC3E}">
        <p14:creationId xmlns:p14="http://schemas.microsoft.com/office/powerpoint/2010/main" val="355267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With one search, educators can find magazine articles written at different levels to better meet students where they are. They also find videos for students who prefer to get information visually, along with a host of </a:t>
            </a:r>
            <a:r>
              <a:rPr lang="en-US" dirty="0" err="1"/>
              <a:t>ebooks</a:t>
            </a:r>
            <a:r>
              <a:rPr lang="en-US" dirty="0"/>
              <a:t> and print books.</a:t>
            </a:r>
          </a:p>
          <a:p>
            <a:endParaRPr lang="en-US" dirty="0"/>
          </a:p>
          <a:p>
            <a:endParaRPr lang="en-US" dirty="0"/>
          </a:p>
        </p:txBody>
      </p:sp>
      <p:sp>
        <p:nvSpPr>
          <p:cNvPr id="4" name="Slide Number Placeholder 3"/>
          <p:cNvSpPr>
            <a:spLocks noGrp="1"/>
          </p:cNvSpPr>
          <p:nvPr>
            <p:ph type="sldNum" sz="quarter" idx="10"/>
          </p:nvPr>
        </p:nvSpPr>
        <p:spPr/>
        <p:txBody>
          <a:bodyPr/>
          <a:lstStyle/>
          <a:p>
            <a:fld id="{C72DF928-E245-3143-A53E-66BFCC525561}"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246398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It is very similar to the discovery tools used at most Ohio college and university libraries and many public libraries.</a:t>
            </a:r>
          </a:p>
          <a:p>
            <a:endParaRPr lang="en-US" baseline="0" dirty="0"/>
          </a:p>
          <a:p>
            <a:r>
              <a:rPr lang="en-US" baseline="0" dirty="0"/>
              <a:t>And this fall, ISearch is becoming even more like systems used in colleges. INFOhio libraries—the ones that use INFOhio software, CAT and CAT Jr.—will be able to search their catalogs through ISearch as well, which is exactly the way college libraries are organized. Many of the more than 2,300 INFOhio school libraries in Ohio already are able to search their library resources through ISearch. We’re on track to move all INFOhio libraries into ISearch by September 30.</a:t>
            </a:r>
          </a:p>
          <a:p>
            <a:endParaRPr lang="en-US" baseline="0" dirty="0"/>
          </a:p>
          <a:p>
            <a:r>
              <a:rPr lang="en-US" baseline="0" dirty="0"/>
              <a:t>But let me make it clear, all students in Ohio can use ISearch, not just INFOhio libraries. All they have to do is use the search box at the top of our INFOhio resource pages.</a:t>
            </a:r>
          </a:p>
          <a:p>
            <a:endParaRPr lang="en-US" baseline="0" dirty="0"/>
          </a:p>
        </p:txBody>
      </p:sp>
      <p:sp>
        <p:nvSpPr>
          <p:cNvPr id="4" name="Slide Number Placeholder 3"/>
          <p:cNvSpPr>
            <a:spLocks noGrp="1"/>
          </p:cNvSpPr>
          <p:nvPr>
            <p:ph type="sldNum" sz="quarter" idx="10"/>
          </p:nvPr>
        </p:nvSpPr>
        <p:spPr/>
        <p:txBody>
          <a:bodyPr/>
          <a:lstStyle/>
          <a:p>
            <a:fld id="{C72DF928-E245-3143-A53E-66BFCC525561}"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11168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Your own</a:t>
            </a:r>
            <a:r>
              <a:rPr lang="en-US" sz="1200" baseline="0" dirty="0">
                <a:solidFill>
                  <a:schemeClr val="bg1"/>
                </a:solidFill>
              </a:rPr>
              <a:t> version of ISearch that includes your school library catalog along with INFOhio resources is </a:t>
            </a:r>
            <a:r>
              <a:rPr lang="en-US" sz="1200" baseline="0" dirty="0" smtClean="0">
                <a:solidFill>
                  <a:schemeClr val="bg1"/>
                </a:solidFill>
              </a:rPr>
              <a:t>live now!  To </a:t>
            </a:r>
            <a:r>
              <a:rPr lang="en-US" sz="1200" baseline="0" dirty="0">
                <a:solidFill>
                  <a:schemeClr val="bg1"/>
                </a:solidFill>
              </a:rPr>
              <a:t>access it, visit the INFOhio website and be sure that you are logged in with your school’s INFOhio username and password. Once you are logged in, click any of the student resource buttons</a:t>
            </a: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281C01C1-388E-714D-925C-A02EA0A46B43}" type="slidenum">
              <a:rPr lang="en-US" smtClean="0"/>
              <a:t>20</a:t>
            </a:fld>
            <a:endParaRPr lang="en-US"/>
          </a:p>
        </p:txBody>
      </p:sp>
    </p:spTree>
    <p:extLst>
      <p:ext uri="{BB962C8B-B14F-4D97-AF65-F5344CB8AC3E}">
        <p14:creationId xmlns:p14="http://schemas.microsoft.com/office/powerpoint/2010/main" val="377726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13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378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39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3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01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77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8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94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798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967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98135-03C3-479D-9576-AB1A61869E7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59E183-06D1-49E7-BD55-743C984261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53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B5C36C-E223-4403-B2EF-0A6625C47047}" type="datetimeFigureOut">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4EBB2B-3E64-4264-998D-7686299A18A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5C36C-E223-4403-B2EF-0A6625C47047}" type="datetimeFigureOut">
              <a:rPr lang="en-US" smtClean="0"/>
              <a:pPr/>
              <a:t>9/23/2016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EBB2B-3E64-4264-998D-7686299A18A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0198135-03C3-479D-9576-AB1A61869E77}" type="datetimeFigureOut">
              <a:rPr lang="en-US" smtClean="0">
                <a:solidFill>
                  <a:prstClr val="black">
                    <a:tint val="75000"/>
                  </a:prstClr>
                </a:solidFill>
              </a:rPr>
              <a:pPr defTabSz="457200"/>
              <a:t>9/23/2016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459E183-06D1-49E7-BD55-743C9842610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84308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productforums.google.com/forum/#!topic/docs/MUNxz64Lo0Q" TargetMode="External"/><Relationship Id="rId2" Type="http://schemas.openxmlformats.org/officeDocument/2006/relationships/hyperlink" Target="https://drive.google.com/a/neomin.org/file/d/0B-gBeZJANbftTmd4NlI1Y0xhbzQ/view"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parcc.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parcc.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371600" y="4457700"/>
            <a:ext cx="6400800" cy="1898650"/>
          </a:xfrm>
        </p:spPr>
        <p:txBody>
          <a:bodyPr>
            <a:normAutofit fontScale="92500"/>
          </a:bodyPr>
          <a:lstStyle/>
          <a:p>
            <a:pPr eaLnBrk="1" hangingPunct="1"/>
            <a:endParaRPr lang="en-US" altLang="en-US" sz="3200" dirty="0" smtClean="0"/>
          </a:p>
          <a:p>
            <a:pPr eaLnBrk="1" hangingPunct="1"/>
            <a:r>
              <a:rPr lang="en-US" altLang="en-US" sz="3200" b="1" dirty="0" smtClean="0">
                <a:solidFill>
                  <a:schemeClr val="accent1"/>
                </a:solidFill>
              </a:rPr>
              <a:t>SPARCC INFOhio Users Meeting</a:t>
            </a:r>
          </a:p>
          <a:p>
            <a:pPr eaLnBrk="1" hangingPunct="1"/>
            <a:r>
              <a:rPr lang="en-US" altLang="en-US" sz="3200" b="1" dirty="0" smtClean="0">
                <a:solidFill>
                  <a:schemeClr val="accent1"/>
                </a:solidFill>
              </a:rPr>
              <a:t>September 26, 2016</a:t>
            </a:r>
          </a:p>
          <a:p>
            <a:pPr eaLnBrk="1" hangingPunct="1"/>
            <a:endParaRPr lang="en-US" altLang="en-US" dirty="0" smtClean="0"/>
          </a:p>
          <a:p>
            <a:pPr eaLnBrk="1" hangingPunct="1"/>
            <a:endParaRPr lang="en-US" altLang="en-US" dirty="0" smtClean="0"/>
          </a:p>
        </p:txBody>
      </p:sp>
      <p:sp>
        <p:nvSpPr>
          <p:cNvPr id="7173" name="Slide Number Placeholder 8"/>
          <p:cNvSpPr>
            <a:spLocks noGrp="1"/>
          </p:cNvSpPr>
          <p:nvPr>
            <p:ph type="sldNum" sz="quarter" idx="12"/>
          </p:nvPr>
        </p:nvSpPr>
        <p:spPr>
          <a:xfrm>
            <a:off x="6553200" y="6356350"/>
            <a:ext cx="2133600" cy="501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66CCFF"/>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C940EEB6-9606-465C-BA22-1BBAB4A20EAA}" type="slidenum">
              <a:rPr lang="en-US" altLang="en-US" sz="1000"/>
              <a:pPr>
                <a:spcBef>
                  <a:spcPct val="0"/>
                </a:spcBef>
                <a:buClrTx/>
                <a:buSzTx/>
                <a:buFontTx/>
                <a:buNone/>
              </a:pPr>
              <a:t>1</a:t>
            </a:fld>
            <a:endParaRPr lang="en-US" altLang="en-US" sz="10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898" y="2247900"/>
            <a:ext cx="3124201" cy="2209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4457700"/>
            <a:ext cx="1556656" cy="24003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9898" y="-48986"/>
            <a:ext cx="3086102" cy="2286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0"/>
            <a:ext cx="3048000" cy="445770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457700"/>
            <a:ext cx="1524000" cy="2389414"/>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2996636" cy="4457700"/>
          </a:xfrm>
          <a:prstGeom prst="rect">
            <a:avLst/>
          </a:prstGeom>
        </p:spPr>
      </p:pic>
    </p:spTree>
    <p:extLst>
      <p:ext uri="{BB962C8B-B14F-4D97-AF65-F5344CB8AC3E}">
        <p14:creationId xmlns:p14="http://schemas.microsoft.com/office/powerpoint/2010/main" val="383550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t>
            </a:r>
            <a:endParaRPr lang="en-US" dirty="0"/>
          </a:p>
        </p:txBody>
      </p:sp>
      <p:sp>
        <p:nvSpPr>
          <p:cNvPr id="3" name="Content Placeholder 2"/>
          <p:cNvSpPr>
            <a:spLocks noGrp="1"/>
          </p:cNvSpPr>
          <p:nvPr>
            <p:ph idx="1"/>
          </p:nvPr>
        </p:nvSpPr>
        <p:spPr/>
        <p:txBody>
          <a:bodyPr>
            <a:normAutofit/>
          </a:bodyPr>
          <a:lstStyle/>
          <a:p>
            <a:r>
              <a:rPr lang="en-US" dirty="0" smtClean="0"/>
              <a:t>INFOhio Advocacy - Christina</a:t>
            </a:r>
          </a:p>
          <a:p>
            <a:pPr marL="0" indent="0">
              <a:buNone/>
            </a:pPr>
            <a:endParaRPr lang="en-US" dirty="0"/>
          </a:p>
          <a:p>
            <a:r>
              <a:rPr lang="en-US" dirty="0" smtClean="0"/>
              <a:t>SPARCC Librarians </a:t>
            </a:r>
            <a:r>
              <a:rPr lang="en-US" dirty="0" err="1" smtClean="0"/>
              <a:t>ListServ</a:t>
            </a:r>
            <a:endParaRPr lang="en-US" dirty="0" smtClean="0"/>
          </a:p>
          <a:p>
            <a:pPr marL="914400" lvl="2" indent="0">
              <a:buNone/>
            </a:pPr>
            <a:r>
              <a:rPr lang="en-US" dirty="0" smtClean="0">
                <a:solidFill>
                  <a:schemeClr val="accent6"/>
                </a:solidFill>
              </a:rPr>
              <a:t>sparcc_libs@email.sparcc.org</a:t>
            </a:r>
          </a:p>
          <a:p>
            <a:pPr marL="914400" lvl="2" indent="0">
              <a:buNone/>
            </a:pPr>
            <a:endParaRPr lang="en-US" dirty="0" smtClean="0">
              <a:solidFill>
                <a:schemeClr val="accent6"/>
              </a:solidFill>
            </a:endParaRPr>
          </a:p>
          <a:p>
            <a:endParaRPr lang="en-US" dirty="0"/>
          </a:p>
          <a:p>
            <a:r>
              <a:rPr lang="en-US" dirty="0" smtClean="0"/>
              <a:t>INFOhio </a:t>
            </a:r>
            <a:r>
              <a:rPr lang="en-US" dirty="0"/>
              <a:t>User Council Update</a:t>
            </a:r>
          </a:p>
          <a:p>
            <a:pPr lvl="1"/>
            <a:r>
              <a:rPr lang="en-US" dirty="0"/>
              <a:t>Amy, Mindy, and Sarah</a:t>
            </a:r>
            <a:r>
              <a:rPr lang="en-US" dirty="0" smtClean="0"/>
              <a:t>!</a:t>
            </a:r>
          </a:p>
          <a:p>
            <a:pPr marL="457200" lvl="1" indent="0">
              <a:buNone/>
            </a:pPr>
            <a:endParaRPr lang="en-US" dirty="0"/>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33891">
            <a:off x="6487451" y="659197"/>
            <a:ext cx="2173710" cy="1459168"/>
          </a:xfrm>
          <a:prstGeom prst="rect">
            <a:avLst/>
          </a:prstGeom>
        </p:spPr>
      </p:pic>
    </p:spTree>
    <p:extLst>
      <p:ext uri="{BB962C8B-B14F-4D97-AF65-F5344CB8AC3E}">
        <p14:creationId xmlns:p14="http://schemas.microsoft.com/office/powerpoint/2010/main" val="328600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436" y="1147707"/>
            <a:ext cx="4613564"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14746" y="857250"/>
            <a:ext cx="4073237" cy="3830782"/>
          </a:xfrm>
        </p:spPr>
        <p:txBody>
          <a:bodyPr anchor="ctr">
            <a:normAutofit fontScale="90000"/>
          </a:bodyPr>
          <a:lstStyle/>
          <a:p>
            <a:r>
              <a:rPr lang="en-US" b="1" dirty="0">
                <a:solidFill>
                  <a:schemeClr val="accent2">
                    <a:lumMod val="75000"/>
                  </a:schemeClr>
                </a:solidFill>
              </a:rPr>
              <a:t>Google Forms/Sheets</a:t>
            </a:r>
            <a:br>
              <a:rPr lang="en-US" b="1" dirty="0">
                <a:solidFill>
                  <a:schemeClr val="accent2">
                    <a:lumMod val="75000"/>
                  </a:schemeClr>
                </a:solidFill>
              </a:rPr>
            </a:br>
            <a:r>
              <a:rPr lang="en-US" sz="3300" b="1" dirty="0"/>
              <a:t>for Library Attendance</a:t>
            </a:r>
            <a:br>
              <a:rPr lang="en-US" sz="3300" b="1" dirty="0"/>
            </a:br>
            <a:r>
              <a:rPr lang="en-US" sz="3300" b="1" dirty="0"/>
              <a:t>and Usage Statistics Reporting</a:t>
            </a:r>
          </a:p>
        </p:txBody>
      </p:sp>
      <p:sp>
        <p:nvSpPr>
          <p:cNvPr id="3" name="Subtitle 2"/>
          <p:cNvSpPr>
            <a:spLocks noGrp="1"/>
          </p:cNvSpPr>
          <p:nvPr>
            <p:ph type="subTitle" idx="1"/>
          </p:nvPr>
        </p:nvSpPr>
        <p:spPr>
          <a:xfrm>
            <a:off x="4689763" y="1575400"/>
            <a:ext cx="4294910" cy="2698728"/>
          </a:xfrm>
        </p:spPr>
        <p:txBody>
          <a:bodyPr>
            <a:noAutofit/>
          </a:bodyPr>
          <a:lstStyle/>
          <a:p>
            <a:r>
              <a:rPr lang="en-US" sz="2100" i="1" dirty="0">
                <a:solidFill>
                  <a:schemeClr val="bg1"/>
                </a:solidFill>
              </a:rPr>
              <a:t>Google Forms/Sheets by:</a:t>
            </a:r>
          </a:p>
          <a:p>
            <a:r>
              <a:rPr lang="en-US" b="1" dirty="0">
                <a:solidFill>
                  <a:schemeClr val="bg1"/>
                </a:solidFill>
              </a:rPr>
              <a:t>Laura Henning, Media Specialist</a:t>
            </a:r>
          </a:p>
          <a:p>
            <a:r>
              <a:rPr lang="en-US" dirty="0">
                <a:solidFill>
                  <a:schemeClr val="bg1"/>
                </a:solidFill>
              </a:rPr>
              <a:t>Trumbull Career and Technical Center</a:t>
            </a:r>
          </a:p>
          <a:p>
            <a:r>
              <a:rPr lang="en-US" dirty="0">
                <a:solidFill>
                  <a:schemeClr val="bg1"/>
                </a:solidFill>
              </a:rPr>
              <a:t>laura.henning@tctchome.com</a:t>
            </a:r>
          </a:p>
          <a:p>
            <a:r>
              <a:rPr lang="en-US" dirty="0">
                <a:solidFill>
                  <a:schemeClr val="bg1"/>
                </a:solidFill>
              </a:rPr>
              <a:t>(330) 847-0503 x1410</a:t>
            </a:r>
          </a:p>
          <a:p>
            <a:endParaRPr lang="en-US" sz="2100" dirty="0">
              <a:solidFill>
                <a:schemeClr val="bg1"/>
              </a:solidFill>
            </a:endParaRPr>
          </a:p>
          <a:p>
            <a:r>
              <a:rPr lang="en-US" sz="2100" i="1" dirty="0">
                <a:solidFill>
                  <a:schemeClr val="bg1"/>
                </a:solidFill>
              </a:rPr>
              <a:t>Presented by:</a:t>
            </a:r>
          </a:p>
          <a:p>
            <a:r>
              <a:rPr lang="en-US" b="1" dirty="0">
                <a:solidFill>
                  <a:schemeClr val="bg1"/>
                </a:solidFill>
              </a:rPr>
              <a:t>Autumn Roper,</a:t>
            </a:r>
          </a:p>
          <a:p>
            <a:r>
              <a:rPr lang="en-US" dirty="0">
                <a:solidFill>
                  <a:schemeClr val="bg1"/>
                </a:solidFill>
              </a:rPr>
              <a:t>Coordinator of Library Application Software, NEOMIN</a:t>
            </a:r>
          </a:p>
          <a:p>
            <a:endParaRPr lang="en-US" sz="2100" b="1" dirty="0">
              <a:solidFill>
                <a:schemeClr val="bg1"/>
              </a:solidFill>
            </a:endParaRPr>
          </a:p>
          <a:p>
            <a:endParaRPr lang="en-US" sz="2100" dirty="0">
              <a:solidFill>
                <a:schemeClr val="bg1"/>
              </a:solidFill>
            </a:endParaRPr>
          </a:p>
        </p:txBody>
      </p:sp>
    </p:spTree>
    <p:extLst>
      <p:ext uri="{BB962C8B-B14F-4D97-AF65-F5344CB8AC3E}">
        <p14:creationId xmlns:p14="http://schemas.microsoft.com/office/powerpoint/2010/main" val="36580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chemeClr val="accent2">
                    <a:lumMod val="75000"/>
                  </a:schemeClr>
                </a:solidFill>
              </a:rPr>
              <a:t>Google Forms/Sheets </a:t>
            </a:r>
            <a:r>
              <a:rPr lang="en-US" b="1" dirty="0"/>
              <a:t>for Library Attendance and Usage Statistics Reporting</a:t>
            </a:r>
          </a:p>
        </p:txBody>
      </p:sp>
      <p:sp>
        <p:nvSpPr>
          <p:cNvPr id="5" name="Content Placeholder 4"/>
          <p:cNvSpPr>
            <a:spLocks noGrp="1"/>
          </p:cNvSpPr>
          <p:nvPr>
            <p:ph idx="1"/>
          </p:nvPr>
        </p:nvSpPr>
        <p:spPr>
          <a:xfrm>
            <a:off x="628650" y="2507053"/>
            <a:ext cx="7886700" cy="2982920"/>
          </a:xfrm>
        </p:spPr>
        <p:txBody>
          <a:bodyPr>
            <a:normAutofit fontScale="70000" lnSpcReduction="20000"/>
          </a:bodyPr>
          <a:lstStyle/>
          <a:p>
            <a:pPr marL="385754" indent="-385754">
              <a:buFont typeface="+mj-lt"/>
              <a:buAutoNum type="arabicPeriod"/>
            </a:pPr>
            <a:r>
              <a:rPr lang="en-US" u="sng" dirty="0"/>
              <a:t>Google Form</a:t>
            </a:r>
          </a:p>
          <a:p>
            <a:pPr lvl="1"/>
            <a:r>
              <a:rPr lang="en-US" dirty="0"/>
              <a:t>Students sign in/out via computer/iPad stations</a:t>
            </a:r>
          </a:p>
          <a:p>
            <a:pPr lvl="1"/>
            <a:r>
              <a:rPr lang="en-US" dirty="0"/>
              <a:t>Form submits attendance data to Google sheet</a:t>
            </a:r>
          </a:p>
          <a:p>
            <a:pPr marL="342892" lvl="1" indent="0">
              <a:buNone/>
            </a:pPr>
            <a:endParaRPr lang="en-US" dirty="0"/>
          </a:p>
          <a:p>
            <a:pPr marL="385754" indent="-385754">
              <a:buFont typeface="+mj-lt"/>
              <a:buAutoNum type="arabicPeriod"/>
            </a:pPr>
            <a:r>
              <a:rPr lang="en-US" u="sng" dirty="0"/>
              <a:t>Google Sheet</a:t>
            </a:r>
          </a:p>
          <a:p>
            <a:pPr lvl="1"/>
            <a:r>
              <a:rPr lang="en-US" dirty="0"/>
              <a:t>Shared to all teachers</a:t>
            </a:r>
          </a:p>
          <a:p>
            <a:pPr lvl="1"/>
            <a:r>
              <a:rPr lang="en-US" dirty="0"/>
              <a:t>Form displays in reverse sort order (newest at top)</a:t>
            </a:r>
          </a:p>
          <a:p>
            <a:pPr lvl="1"/>
            <a:r>
              <a:rPr lang="en-US" dirty="0"/>
              <a:t>Shows usage statistics (summary of responses in graph format)</a:t>
            </a:r>
          </a:p>
          <a:p>
            <a:pPr marL="342892" lvl="1"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443" y="5157788"/>
            <a:ext cx="1428750" cy="664369"/>
          </a:xfrm>
          <a:prstGeom prst="rect">
            <a:avLst/>
          </a:prstGeom>
        </p:spPr>
      </p:pic>
    </p:spTree>
    <p:extLst>
      <p:ext uri="{BB962C8B-B14F-4D97-AF65-F5344CB8AC3E}">
        <p14:creationId xmlns:p14="http://schemas.microsoft.com/office/powerpoint/2010/main" val="168287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949736"/>
            <a:ext cx="9146276" cy="507831"/>
          </a:xfrm>
          <a:prstGeom prst="rect">
            <a:avLst/>
          </a:prstGeom>
          <a:noFill/>
        </p:spPr>
        <p:txBody>
          <a:bodyPr wrap="square" rtlCol="0">
            <a:spAutoFit/>
          </a:bodyPr>
          <a:lstStyle/>
          <a:p>
            <a:pPr algn="ctr"/>
            <a:r>
              <a:rPr lang="en-US" sz="2700" b="1" dirty="0">
                <a:solidFill>
                  <a:srgbClr val="0070C0"/>
                </a:solidFill>
              </a:rPr>
              <a:t>TCTC Student Sign In/Out Stations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34484"/>
            <a:ext cx="9146276" cy="4566267"/>
          </a:xfrm>
          <a:prstGeom prst="rect">
            <a:avLst/>
          </a:prstGeom>
        </p:spPr>
      </p:pic>
    </p:spTree>
    <p:extLst>
      <p:ext uri="{BB962C8B-B14F-4D97-AF65-F5344CB8AC3E}">
        <p14:creationId xmlns:p14="http://schemas.microsoft.com/office/powerpoint/2010/main" val="102267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4026" y="1133122"/>
            <a:ext cx="7886700" cy="430166"/>
          </a:xfrm>
        </p:spPr>
        <p:txBody>
          <a:bodyPr>
            <a:normAutofit lnSpcReduction="10000"/>
          </a:bodyPr>
          <a:lstStyle/>
          <a:p>
            <a:pPr marL="0" indent="0">
              <a:buNone/>
            </a:pPr>
            <a:r>
              <a:rPr lang="en-US" sz="2400" dirty="0"/>
              <a:t>Overview: How does it work?</a:t>
            </a:r>
          </a:p>
        </p:txBody>
      </p:sp>
      <p:pic>
        <p:nvPicPr>
          <p:cNvPr id="2" name="Picture 1"/>
          <p:cNvPicPr>
            <a:picLocks noChangeAspect="1"/>
          </p:cNvPicPr>
          <p:nvPr/>
        </p:nvPicPr>
        <p:blipFill>
          <a:blip r:embed="rId3"/>
          <a:stretch>
            <a:fillRect/>
          </a:stretch>
        </p:blipFill>
        <p:spPr>
          <a:xfrm>
            <a:off x="-1418032" y="686353"/>
            <a:ext cx="7473619" cy="5463334"/>
          </a:xfrm>
          <a:prstGeom prst="rect">
            <a:avLst/>
          </a:prstGeom>
          <a:ln>
            <a:noFill/>
          </a:ln>
          <a:effectLst>
            <a:softEdge rad="112500"/>
          </a:effectLst>
        </p:spPr>
      </p:pic>
      <p:pic>
        <p:nvPicPr>
          <p:cNvPr id="3" name="Picture 2"/>
          <p:cNvPicPr>
            <a:picLocks noChangeAspect="1"/>
          </p:cNvPicPr>
          <p:nvPr/>
        </p:nvPicPr>
        <p:blipFill>
          <a:blip r:embed="rId4">
            <a:duotone>
              <a:schemeClr val="accent3">
                <a:shade val="45000"/>
                <a:satMod val="135000"/>
              </a:schemeClr>
              <a:prstClr val="white"/>
            </a:duotone>
          </a:blip>
          <a:stretch>
            <a:fillRect/>
          </a:stretch>
        </p:blipFill>
        <p:spPr>
          <a:xfrm>
            <a:off x="4756286" y="851194"/>
            <a:ext cx="10870383" cy="533502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512695" y="2417032"/>
            <a:ext cx="2038185" cy="507831"/>
          </a:xfrm>
          <a:prstGeom prst="rect">
            <a:avLst/>
          </a:prstGeom>
          <a:solidFill>
            <a:schemeClr val="accent4"/>
          </a:solidFill>
        </p:spPr>
        <p:txBody>
          <a:bodyPr wrap="square" rtlCol="0">
            <a:spAutoFit/>
          </a:bodyPr>
          <a:lstStyle/>
          <a:p>
            <a:pPr algn="ctr"/>
            <a:r>
              <a:rPr lang="en-US" sz="2700" b="1" dirty="0">
                <a:solidFill>
                  <a:srgbClr val="0070C0"/>
                </a:solidFill>
              </a:rPr>
              <a:t>Google Form</a:t>
            </a:r>
          </a:p>
        </p:txBody>
      </p:sp>
      <p:sp>
        <p:nvSpPr>
          <p:cNvPr id="7" name="TextBox 6"/>
          <p:cNvSpPr txBox="1"/>
          <p:nvPr/>
        </p:nvSpPr>
        <p:spPr>
          <a:xfrm>
            <a:off x="5433246" y="2417032"/>
            <a:ext cx="2096722" cy="507831"/>
          </a:xfrm>
          <a:prstGeom prst="rect">
            <a:avLst/>
          </a:prstGeom>
          <a:solidFill>
            <a:schemeClr val="accent4"/>
          </a:solidFill>
        </p:spPr>
        <p:txBody>
          <a:bodyPr wrap="square" rtlCol="0">
            <a:spAutoFit/>
          </a:bodyPr>
          <a:lstStyle/>
          <a:p>
            <a:pPr algn="ctr"/>
            <a:r>
              <a:rPr lang="en-US" sz="2700" b="1" dirty="0">
                <a:solidFill>
                  <a:srgbClr val="0070C0"/>
                </a:solidFill>
              </a:rPr>
              <a:t>Google Sheet</a:t>
            </a:r>
          </a:p>
        </p:txBody>
      </p:sp>
      <p:sp>
        <p:nvSpPr>
          <p:cNvPr id="8" name="Right Arrow 7"/>
          <p:cNvSpPr/>
          <p:nvPr/>
        </p:nvSpPr>
        <p:spPr>
          <a:xfrm>
            <a:off x="3869897" y="2280741"/>
            <a:ext cx="1266069" cy="7591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9" name="TextBox 8"/>
          <p:cNvSpPr txBox="1"/>
          <p:nvPr/>
        </p:nvSpPr>
        <p:spPr>
          <a:xfrm>
            <a:off x="3994074" y="2487173"/>
            <a:ext cx="1011382" cy="369332"/>
          </a:xfrm>
          <a:prstGeom prst="rect">
            <a:avLst/>
          </a:prstGeom>
          <a:noFill/>
        </p:spPr>
        <p:txBody>
          <a:bodyPr wrap="square" rtlCol="0">
            <a:spAutoFit/>
          </a:bodyPr>
          <a:lstStyle/>
          <a:p>
            <a:r>
              <a:rPr lang="en-US" dirty="0">
                <a:solidFill>
                  <a:schemeClr val="bg1"/>
                </a:solidFill>
              </a:rPr>
              <a:t>Saves to</a:t>
            </a:r>
          </a:p>
        </p:txBody>
      </p:sp>
      <p:sp>
        <p:nvSpPr>
          <p:cNvPr id="10" name="TextBox 9"/>
          <p:cNvSpPr txBox="1"/>
          <p:nvPr/>
        </p:nvSpPr>
        <p:spPr>
          <a:xfrm>
            <a:off x="5433248" y="3487878"/>
            <a:ext cx="3081383" cy="1061829"/>
          </a:xfrm>
          <a:prstGeom prst="rect">
            <a:avLst/>
          </a:prstGeom>
          <a:solidFill>
            <a:schemeClr val="accent4"/>
          </a:solidFill>
        </p:spPr>
        <p:txBody>
          <a:bodyPr wrap="square" rtlCol="0">
            <a:spAutoFit/>
          </a:bodyPr>
          <a:lstStyle/>
          <a:p>
            <a:pPr algn="ctr"/>
            <a:r>
              <a:rPr lang="en-US" sz="2100" b="1" dirty="0">
                <a:solidFill>
                  <a:srgbClr val="0070C0"/>
                </a:solidFill>
              </a:rPr>
              <a:t>Viewable by all teachers!</a:t>
            </a:r>
          </a:p>
          <a:p>
            <a:pPr algn="ctr"/>
            <a:r>
              <a:rPr lang="en-US" sz="2100" b="1" i="1" dirty="0">
                <a:solidFill>
                  <a:schemeClr val="accent1"/>
                </a:solidFill>
              </a:rPr>
              <a:t>Via iPad, Phone, or Computer</a:t>
            </a:r>
          </a:p>
        </p:txBody>
      </p:sp>
    </p:spTree>
    <p:extLst>
      <p:ext uri="{BB962C8B-B14F-4D97-AF65-F5344CB8AC3E}">
        <p14:creationId xmlns:p14="http://schemas.microsoft.com/office/powerpoint/2010/main" val="145133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chemeClr val="accent2">
                    <a:lumMod val="75000"/>
                  </a:schemeClr>
                </a:solidFill>
              </a:rPr>
              <a:t>Google Forms/Sheets </a:t>
            </a:r>
            <a:r>
              <a:rPr lang="en-US" b="1" dirty="0"/>
              <a:t>for Library Attendance and Usage Statistics Reporting</a:t>
            </a:r>
          </a:p>
        </p:txBody>
      </p:sp>
      <p:sp>
        <p:nvSpPr>
          <p:cNvPr id="6" name="Content Placeholder 5"/>
          <p:cNvSpPr>
            <a:spLocks noGrp="1"/>
          </p:cNvSpPr>
          <p:nvPr>
            <p:ph idx="1"/>
          </p:nvPr>
        </p:nvSpPr>
        <p:spPr>
          <a:xfrm>
            <a:off x="628650" y="2448142"/>
            <a:ext cx="7886700" cy="3263504"/>
          </a:xfrm>
        </p:spPr>
        <p:txBody>
          <a:bodyPr/>
          <a:lstStyle/>
          <a:p>
            <a:pPr eaLnBrk="0" fontAlgn="base" hangingPunct="0">
              <a:lnSpc>
                <a:spcPct val="100000"/>
              </a:lnSpc>
              <a:spcBef>
                <a:spcPct val="0"/>
              </a:spcBef>
              <a:spcAft>
                <a:spcPct val="0"/>
              </a:spcAft>
            </a:pPr>
            <a:r>
              <a:rPr lang="en-US" altLang="en-US" sz="2400" dirty="0">
                <a:solidFill>
                  <a:srgbClr val="222222"/>
                </a:solidFill>
                <a:cs typeface="Arial" panose="020B0604020202020204" pitchFamily="34" charset="0"/>
              </a:rPr>
              <a:t>Laura created an Overview Video using Screencast:</a:t>
            </a:r>
            <a:r>
              <a:rPr lang="en-US" altLang="en-US" dirty="0">
                <a:solidFill>
                  <a:srgbClr val="222222"/>
                </a:solidFill>
                <a:cs typeface="Arial" panose="020B0604020202020204" pitchFamily="34" charset="0"/>
              </a:rPr>
              <a:t/>
            </a:r>
            <a:br>
              <a:rPr lang="en-US" altLang="en-US" dirty="0">
                <a:solidFill>
                  <a:srgbClr val="222222"/>
                </a:solidFill>
                <a:cs typeface="Arial" panose="020B0604020202020204" pitchFamily="34" charset="0"/>
              </a:rPr>
            </a:br>
            <a:r>
              <a:rPr lang="en-US" altLang="en-US" sz="1500" dirty="0">
                <a:solidFill>
                  <a:srgbClr val="222222"/>
                </a:solidFill>
                <a:cs typeface="Arial" panose="020B0604020202020204" pitchFamily="34" charset="0"/>
                <a:hlinkClick r:id="rId2"/>
              </a:rPr>
              <a:t>https://drive.google.com/a/neomin.org/file/d/0B-gBeZJANbftTmd4NlI1Y0xhbzQ/view</a:t>
            </a:r>
            <a:r>
              <a:rPr lang="en-US" altLang="en-US" sz="1500" dirty="0">
                <a:solidFill>
                  <a:srgbClr val="222222"/>
                </a:solidFill>
                <a:cs typeface="Arial" panose="020B0604020202020204" pitchFamily="34" charset="0"/>
              </a:rPr>
              <a:t> (8 min)</a:t>
            </a:r>
          </a:p>
          <a:p>
            <a:pPr lvl="1" eaLnBrk="0" fontAlgn="base" hangingPunct="0">
              <a:lnSpc>
                <a:spcPct val="100000"/>
              </a:lnSpc>
              <a:spcBef>
                <a:spcPct val="0"/>
              </a:spcBef>
              <a:spcAft>
                <a:spcPct val="0"/>
              </a:spcAft>
            </a:pPr>
            <a:endParaRPr kumimoji="0" lang="en-US" altLang="en-US" b="0" i="0" u="none" strike="noStrike" cap="none" normalizeH="0" baseline="0" dirty="0">
              <a:ln>
                <a:noFill/>
              </a:ln>
              <a:solidFill>
                <a:srgbClr val="222222"/>
              </a:solidFill>
              <a:effectLst/>
              <a:cs typeface="Tahoma" panose="020B0604030504040204" pitchFamily="34" charset="0"/>
            </a:endParaRPr>
          </a:p>
          <a:p>
            <a:pPr eaLnBrk="0" fontAlgn="base" hangingPunct="0">
              <a:lnSpc>
                <a:spcPct val="100000"/>
              </a:lnSpc>
              <a:spcBef>
                <a:spcPct val="0"/>
              </a:spcBef>
              <a:spcAft>
                <a:spcPct val="0"/>
              </a:spcAft>
            </a:pPr>
            <a:r>
              <a:rPr lang="en-US" altLang="en-US" sz="2400" dirty="0">
                <a:solidFill>
                  <a:srgbClr val="222222"/>
                </a:solidFill>
                <a:cs typeface="Tahoma" panose="020B0604030504040204" pitchFamily="34" charset="0"/>
              </a:rPr>
              <a:t>Link to formula for reverse sorting:</a:t>
            </a:r>
            <a:r>
              <a:rPr kumimoji="0" lang="en-US" altLang="en-US" b="0" i="0" u="none" strike="noStrike" cap="none" normalizeH="0" baseline="0" dirty="0">
                <a:ln>
                  <a:noFill/>
                </a:ln>
                <a:solidFill>
                  <a:srgbClr val="222222"/>
                </a:solidFill>
                <a:effectLst/>
                <a:cs typeface="Tahoma" panose="020B0604030504040204" pitchFamily="34" charset="0"/>
              </a:rPr>
              <a:t/>
            </a:r>
            <a:br>
              <a:rPr kumimoji="0" lang="en-US" altLang="en-US" b="0" i="0" u="none" strike="noStrike" cap="none" normalizeH="0" baseline="0" dirty="0">
                <a:ln>
                  <a:noFill/>
                </a:ln>
                <a:solidFill>
                  <a:srgbClr val="222222"/>
                </a:solidFill>
                <a:effectLst/>
                <a:cs typeface="Tahoma" panose="020B0604030504040204" pitchFamily="34" charset="0"/>
              </a:rPr>
            </a:br>
            <a:r>
              <a:rPr lang="en-US" altLang="en-US" sz="1500" dirty="0">
                <a:solidFill>
                  <a:srgbClr val="1155CC"/>
                </a:solidFill>
                <a:cs typeface="Tahoma" panose="020B0604030504040204" pitchFamily="34" charset="0"/>
                <a:hlinkClick r:id="rId3"/>
              </a:rPr>
              <a:t>https://productforums.google.com/forum/#!topic/docs/MUNxz64Lo0Q</a:t>
            </a:r>
            <a:endParaRPr lang="en-US" altLang="en-US" sz="1500" dirty="0">
              <a:solidFill>
                <a:srgbClr val="1155CC"/>
              </a:solidFill>
              <a:cs typeface="Tahoma" panose="020B0604030504040204" pitchFamily="34" charset="0"/>
            </a:endParaRPr>
          </a:p>
          <a:p>
            <a:pPr marL="342892" lvl="1" indent="0" eaLnBrk="0" fontAlgn="base" hangingPunct="0">
              <a:lnSpc>
                <a:spcPct val="100000"/>
              </a:lnSpc>
              <a:spcBef>
                <a:spcPct val="0"/>
              </a:spcBef>
              <a:spcAft>
                <a:spcPct val="0"/>
              </a:spcAft>
              <a:buNone/>
            </a:pPr>
            <a:endParaRPr lang="en-US" altLang="en-US" sz="1200" dirty="0">
              <a:solidFill>
                <a:srgbClr val="1155CC"/>
              </a:solidFill>
              <a:cs typeface="Tahoma" panose="020B0604030504040204" pitchFamily="34" charset="0"/>
            </a:endParaRPr>
          </a:p>
          <a:p>
            <a:r>
              <a:rPr lang="en-US" altLang="en-US" sz="2400" dirty="0">
                <a:solidFill>
                  <a:srgbClr val="222222"/>
                </a:solidFill>
                <a:cs typeface="Tahoma" panose="020B0604030504040204" pitchFamily="34" charset="0"/>
              </a:rPr>
              <a:t>Usage Statistics:</a:t>
            </a:r>
            <a:br>
              <a:rPr lang="en-US" altLang="en-US" sz="2400" dirty="0">
                <a:solidFill>
                  <a:srgbClr val="222222"/>
                </a:solidFill>
                <a:cs typeface="Tahoma" panose="020B0604030504040204" pitchFamily="34" charset="0"/>
              </a:rPr>
            </a:br>
            <a:r>
              <a:rPr lang="en-US" altLang="en-US" sz="1500" dirty="0">
                <a:solidFill>
                  <a:srgbClr val="222222"/>
                </a:solidFill>
                <a:cs typeface="Tahoma" panose="020B0604030504040204" pitchFamily="34" charset="0"/>
              </a:rPr>
              <a:t>Google Sheets Menu &gt; Form &gt; Show Summary of Responses</a:t>
            </a:r>
            <a:endParaRPr lang="en-US" sz="1500" dirty="0"/>
          </a:p>
        </p:txBody>
      </p:sp>
      <p:sp>
        <p:nvSpPr>
          <p:cNvPr id="2" name="Rectangle 1"/>
          <p:cNvSpPr>
            <a:spLocks noChangeArrowheads="1"/>
          </p:cNvSpPr>
          <p:nvPr/>
        </p:nvSpPr>
        <p:spPr bwMode="auto">
          <a:xfrm>
            <a:off x="1" y="890202"/>
            <a:ext cx="138564"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83"/>
            <a:endParaRPr lang="en-US" altLang="en-US" sz="1350" dirty="0">
              <a:solidFill>
                <a:prstClr val="black"/>
              </a:solidFill>
            </a:endParaRPr>
          </a:p>
        </p:txBody>
      </p:sp>
    </p:spTree>
    <p:extLst>
      <p:ext uri="{BB962C8B-B14F-4D97-AF65-F5344CB8AC3E}">
        <p14:creationId xmlns:p14="http://schemas.microsoft.com/office/powerpoint/2010/main" val="334966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436" y="1147707"/>
            <a:ext cx="4613564"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14746" y="857250"/>
            <a:ext cx="4073237" cy="3830782"/>
          </a:xfrm>
        </p:spPr>
        <p:txBody>
          <a:bodyPr anchor="ctr">
            <a:normAutofit fontScale="90000"/>
          </a:bodyPr>
          <a:lstStyle/>
          <a:p>
            <a:r>
              <a:rPr lang="en-US" b="1" dirty="0">
                <a:solidFill>
                  <a:schemeClr val="accent2">
                    <a:lumMod val="75000"/>
                  </a:schemeClr>
                </a:solidFill>
              </a:rPr>
              <a:t>Google Forms/Sheets</a:t>
            </a:r>
            <a:br>
              <a:rPr lang="en-US" b="1" dirty="0">
                <a:solidFill>
                  <a:schemeClr val="accent2">
                    <a:lumMod val="75000"/>
                  </a:schemeClr>
                </a:solidFill>
              </a:rPr>
            </a:br>
            <a:r>
              <a:rPr lang="en-US" sz="3300" b="1" dirty="0"/>
              <a:t>for Library Attendance</a:t>
            </a:r>
            <a:br>
              <a:rPr lang="en-US" sz="3300" b="1" dirty="0"/>
            </a:br>
            <a:r>
              <a:rPr lang="en-US" sz="3300" b="1" dirty="0"/>
              <a:t>and Usage Statistics Reporting</a:t>
            </a:r>
          </a:p>
        </p:txBody>
      </p:sp>
      <p:sp>
        <p:nvSpPr>
          <p:cNvPr id="3" name="Subtitle 2"/>
          <p:cNvSpPr>
            <a:spLocks noGrp="1"/>
          </p:cNvSpPr>
          <p:nvPr>
            <p:ph type="subTitle" idx="1"/>
          </p:nvPr>
        </p:nvSpPr>
        <p:spPr>
          <a:xfrm>
            <a:off x="4689763" y="1575400"/>
            <a:ext cx="4294910" cy="2698728"/>
          </a:xfrm>
        </p:spPr>
        <p:txBody>
          <a:bodyPr>
            <a:noAutofit/>
          </a:bodyPr>
          <a:lstStyle/>
          <a:p>
            <a:r>
              <a:rPr lang="en-US" sz="2100" i="1" dirty="0">
                <a:solidFill>
                  <a:schemeClr val="bg1"/>
                </a:solidFill>
              </a:rPr>
              <a:t>Google Forms/Sheets by:</a:t>
            </a:r>
          </a:p>
          <a:p>
            <a:r>
              <a:rPr lang="en-US" b="1" dirty="0">
                <a:solidFill>
                  <a:schemeClr val="bg1"/>
                </a:solidFill>
              </a:rPr>
              <a:t>Laura Henning, Media Specialist</a:t>
            </a:r>
          </a:p>
          <a:p>
            <a:r>
              <a:rPr lang="en-US" dirty="0">
                <a:solidFill>
                  <a:schemeClr val="bg1"/>
                </a:solidFill>
              </a:rPr>
              <a:t>Trumbull Career and Technical Center</a:t>
            </a:r>
          </a:p>
          <a:p>
            <a:r>
              <a:rPr lang="en-US" dirty="0">
                <a:solidFill>
                  <a:schemeClr val="bg1"/>
                </a:solidFill>
              </a:rPr>
              <a:t>laura.henning@tctchome.com</a:t>
            </a:r>
          </a:p>
          <a:p>
            <a:r>
              <a:rPr lang="en-US" dirty="0">
                <a:solidFill>
                  <a:schemeClr val="bg1"/>
                </a:solidFill>
              </a:rPr>
              <a:t>(330) 847-0503 x1410</a:t>
            </a:r>
          </a:p>
          <a:p>
            <a:endParaRPr lang="en-US" sz="2100" dirty="0">
              <a:solidFill>
                <a:schemeClr val="bg1"/>
              </a:solidFill>
            </a:endParaRPr>
          </a:p>
          <a:p>
            <a:r>
              <a:rPr lang="en-US" sz="2100" i="1" dirty="0">
                <a:solidFill>
                  <a:schemeClr val="bg1"/>
                </a:solidFill>
              </a:rPr>
              <a:t>Presented by:</a:t>
            </a:r>
          </a:p>
          <a:p>
            <a:r>
              <a:rPr lang="en-US" b="1" dirty="0">
                <a:solidFill>
                  <a:schemeClr val="bg1"/>
                </a:solidFill>
              </a:rPr>
              <a:t>Autumn Roper,</a:t>
            </a:r>
          </a:p>
          <a:p>
            <a:r>
              <a:rPr lang="en-US" dirty="0">
                <a:solidFill>
                  <a:schemeClr val="bg1"/>
                </a:solidFill>
              </a:rPr>
              <a:t>Coordinator of Library Application Software, NEOMIN</a:t>
            </a:r>
          </a:p>
          <a:p>
            <a:endParaRPr lang="en-US" sz="2100" b="1" dirty="0">
              <a:solidFill>
                <a:schemeClr val="bg1"/>
              </a:solidFill>
            </a:endParaRPr>
          </a:p>
          <a:p>
            <a:endParaRPr lang="en-US" sz="2100" dirty="0">
              <a:solidFill>
                <a:schemeClr val="bg1"/>
              </a:solidFill>
            </a:endParaRPr>
          </a:p>
        </p:txBody>
      </p:sp>
    </p:spTree>
    <p:extLst>
      <p:ext uri="{BB962C8B-B14F-4D97-AF65-F5344CB8AC3E}">
        <p14:creationId xmlns:p14="http://schemas.microsoft.com/office/powerpoint/2010/main" val="263974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earch_logo_CMYK.png"/>
          <p:cNvPicPr>
            <a:picLocks noGrp="1" noChangeAspect="1"/>
          </p:cNvPicPr>
          <p:nvPr>
            <p:ph idx="1"/>
          </p:nvPr>
        </p:nvPicPr>
        <p:blipFill>
          <a:blip r:embed="rId3" cstate="print"/>
          <a:stretch>
            <a:fillRect/>
          </a:stretch>
        </p:blipFill>
        <p:spPr>
          <a:xfrm>
            <a:off x="990600" y="3200400"/>
            <a:ext cx="7017237" cy="1676400"/>
          </a:xfrm>
        </p:spPr>
      </p:pic>
      <p:sp>
        <p:nvSpPr>
          <p:cNvPr id="5" name="Title 4"/>
          <p:cNvSpPr>
            <a:spLocks noGrp="1"/>
          </p:cNvSpPr>
          <p:nvPr>
            <p:ph type="title"/>
          </p:nvPr>
        </p:nvSpPr>
        <p:spPr>
          <a:xfrm>
            <a:off x="0" y="5715000"/>
            <a:ext cx="9144000" cy="1143000"/>
          </a:xfrm>
          <a:solidFill>
            <a:srgbClr val="FEAA0C"/>
          </a:solidFill>
        </p:spPr>
        <p:txBody>
          <a:bodyPr>
            <a:normAutofit/>
          </a:bodyPr>
          <a:lstStyle/>
          <a:p>
            <a:r>
              <a:rPr lang="en-US" sz="6000" dirty="0">
                <a:solidFill>
                  <a:schemeClr val="bg1"/>
                </a:solidFill>
              </a:rPr>
              <a:t>www.infohio.org/students</a:t>
            </a:r>
          </a:p>
        </p:txBody>
      </p:sp>
      <p:sp>
        <p:nvSpPr>
          <p:cNvPr id="2" name="Rectangle 1"/>
          <p:cNvSpPr/>
          <p:nvPr/>
        </p:nvSpPr>
        <p:spPr>
          <a:xfrm>
            <a:off x="2057400" y="1371600"/>
            <a:ext cx="5257800"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LOCAL</a:t>
            </a:r>
            <a:endParaRPr lang="en-US" sz="96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tolia_48536169_M.jpg"/>
          <p:cNvPicPr>
            <a:picLocks noChangeAspect="1"/>
          </p:cNvPicPr>
          <p:nvPr/>
        </p:nvPicPr>
        <p:blipFill rotWithShape="1">
          <a:blip r:embed="rId3"/>
          <a:srcRect l="5569" r="5569"/>
          <a:stretch/>
        </p:blipFill>
        <p:spPr>
          <a:xfrm>
            <a:off x="0" y="0"/>
            <a:ext cx="9144000" cy="6858000"/>
          </a:xfrm>
          <a:prstGeom prst="rect">
            <a:avLst/>
          </a:prstGeom>
        </p:spPr>
      </p:pic>
      <p:sp>
        <p:nvSpPr>
          <p:cNvPr id="4" name="Title 4"/>
          <p:cNvSpPr txBox="1">
            <a:spLocks/>
          </p:cNvSpPr>
          <p:nvPr/>
        </p:nvSpPr>
        <p:spPr>
          <a:xfrm>
            <a:off x="0" y="5741161"/>
            <a:ext cx="9144000" cy="1143000"/>
          </a:xfrm>
          <a:prstGeom prst="rect">
            <a:avLst/>
          </a:prstGeom>
          <a:solidFill>
            <a:srgbClr val="FEAA0C"/>
          </a:solidFill>
        </p:spPr>
        <p:txBody>
          <a:bodyPr anchor="ctr" anchorCtr="0">
            <a:normAutofit fontScale="62500" lnSpcReduction="20000"/>
          </a:bodyPr>
          <a:lstStyle>
            <a:lvl1pPr algn="ctr" defTabSz="914400" rtl="0" eaLnBrk="1" latinLnBrk="0" hangingPunct="1">
              <a:spcBef>
                <a:spcPct val="0"/>
              </a:spcBef>
              <a:buNone/>
              <a:defRPr sz="4400" kern="1200">
                <a:solidFill>
                  <a:schemeClr val="tx1"/>
                </a:solidFill>
                <a:latin typeface="Tahoma" pitchFamily="34" charset="0"/>
                <a:ea typeface="Tahoma" pitchFamily="34" charset="0"/>
                <a:cs typeface="Tahoma" pitchFamily="34" charset="0"/>
              </a:defRPr>
            </a:lvl1pPr>
          </a:lstStyle>
          <a:p>
            <a:pPr eaLnBrk="0" fontAlgn="base" hangingPunct="0">
              <a:spcAft>
                <a:spcPct val="0"/>
              </a:spcAft>
            </a:pPr>
            <a:r>
              <a:rPr lang="en-US" sz="6000" b="1" dirty="0">
                <a:solidFill>
                  <a:srgbClr val="FFFFFF"/>
                </a:solidFill>
                <a:latin typeface="Tahoma"/>
                <a:cs typeface="Tahoma"/>
              </a:rPr>
              <a:t>ISearch</a:t>
            </a:r>
            <a:r>
              <a:rPr lang="en-US" sz="6000" dirty="0">
                <a:solidFill>
                  <a:srgbClr val="FFFFFF"/>
                </a:solidFill>
                <a:latin typeface="Tahoma"/>
                <a:cs typeface="Tahoma"/>
              </a:rPr>
              <a:t> helps educators </a:t>
            </a:r>
          </a:p>
          <a:p>
            <a:pPr eaLnBrk="0" fontAlgn="base" hangingPunct="0">
              <a:spcAft>
                <a:spcPct val="0"/>
              </a:spcAft>
            </a:pPr>
            <a:r>
              <a:rPr lang="en-US" sz="6000" dirty="0">
                <a:solidFill>
                  <a:srgbClr val="FFFFFF"/>
                </a:solidFill>
                <a:latin typeface="Tahoma"/>
                <a:cs typeface="Tahoma"/>
              </a:rPr>
              <a:t>meet the needs of individual students.</a:t>
            </a:r>
          </a:p>
        </p:txBody>
      </p:sp>
    </p:spTree>
    <p:extLst>
      <p:ext uri="{BB962C8B-B14F-4D97-AF65-F5344CB8AC3E}">
        <p14:creationId xmlns:p14="http://schemas.microsoft.com/office/powerpoint/2010/main" val="327180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niors.jpg"/>
          <p:cNvPicPr>
            <a:picLocks noChangeAspect="1"/>
          </p:cNvPicPr>
          <p:nvPr/>
        </p:nvPicPr>
        <p:blipFill rotWithShape="1">
          <a:blip r:embed="rId3"/>
          <a:srcRect l="7135" r="3976"/>
          <a:stretch/>
        </p:blipFill>
        <p:spPr>
          <a:xfrm>
            <a:off x="0" y="0"/>
            <a:ext cx="9144000" cy="6858000"/>
          </a:xfrm>
          <a:prstGeom prst="rect">
            <a:avLst/>
          </a:prstGeom>
        </p:spPr>
      </p:pic>
      <p:sp>
        <p:nvSpPr>
          <p:cNvPr id="6" name="Title 4"/>
          <p:cNvSpPr txBox="1">
            <a:spLocks/>
          </p:cNvSpPr>
          <p:nvPr/>
        </p:nvSpPr>
        <p:spPr>
          <a:xfrm>
            <a:off x="0" y="5727515"/>
            <a:ext cx="9144000" cy="1143000"/>
          </a:xfrm>
          <a:prstGeom prst="rect">
            <a:avLst/>
          </a:prstGeom>
          <a:solidFill>
            <a:schemeClr val="accent6"/>
          </a:solidFill>
        </p:spPr>
        <p:txBody>
          <a:bodyPr anchor="ctr" anchorCtr="0">
            <a:normAutofit fontScale="70000" lnSpcReduction="20000"/>
          </a:bodyPr>
          <a:lstStyle>
            <a:lvl1pPr algn="ctr" defTabSz="914400" rtl="0" eaLnBrk="1" latinLnBrk="0" hangingPunct="1">
              <a:spcBef>
                <a:spcPct val="0"/>
              </a:spcBef>
              <a:buNone/>
              <a:defRPr sz="4400" kern="1200">
                <a:solidFill>
                  <a:schemeClr val="tx1"/>
                </a:solidFill>
                <a:latin typeface="Tahoma" pitchFamily="34" charset="0"/>
                <a:ea typeface="Tahoma" pitchFamily="34" charset="0"/>
                <a:cs typeface="Tahoma" pitchFamily="34" charset="0"/>
              </a:defRPr>
            </a:lvl1pPr>
          </a:lstStyle>
          <a:p>
            <a:pPr eaLnBrk="0" fontAlgn="base" hangingPunct="0">
              <a:spcAft>
                <a:spcPct val="0"/>
              </a:spcAft>
            </a:pPr>
            <a:r>
              <a:rPr lang="en-US" sz="6000" b="1" dirty="0">
                <a:solidFill>
                  <a:srgbClr val="FFFFFF"/>
                </a:solidFill>
                <a:latin typeface="Tahoma"/>
                <a:cs typeface="Tahoma"/>
              </a:rPr>
              <a:t>ISearch</a:t>
            </a:r>
            <a:r>
              <a:rPr lang="en-US" sz="6000" dirty="0">
                <a:solidFill>
                  <a:srgbClr val="FFFFFF"/>
                </a:solidFill>
                <a:latin typeface="Tahoma"/>
                <a:cs typeface="Tahoma"/>
              </a:rPr>
              <a:t> supports </a:t>
            </a:r>
          </a:p>
          <a:p>
            <a:pPr eaLnBrk="0" fontAlgn="base" hangingPunct="0">
              <a:spcAft>
                <a:spcPct val="0"/>
              </a:spcAft>
            </a:pPr>
            <a:r>
              <a:rPr lang="en-US" sz="6000" dirty="0">
                <a:solidFill>
                  <a:srgbClr val="FFFFFF"/>
                </a:solidFill>
                <a:latin typeface="Tahoma"/>
                <a:cs typeface="Tahoma"/>
              </a:rPr>
              <a:t>college and career readiness.</a:t>
            </a:r>
          </a:p>
        </p:txBody>
      </p:sp>
    </p:spTree>
    <p:extLst>
      <p:ext uri="{BB962C8B-B14F-4D97-AF65-F5344CB8AC3E}">
        <p14:creationId xmlns:p14="http://schemas.microsoft.com/office/powerpoint/2010/main" val="43421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Newest Addition!</a:t>
            </a:r>
            <a:endParaRPr lang="en-US" dirty="0"/>
          </a:p>
        </p:txBody>
      </p:sp>
      <p:sp>
        <p:nvSpPr>
          <p:cNvPr id="3" name="Content Placeholder 2"/>
          <p:cNvSpPr>
            <a:spLocks noGrp="1"/>
          </p:cNvSpPr>
          <p:nvPr>
            <p:ph idx="1"/>
          </p:nvPr>
        </p:nvSpPr>
        <p:spPr/>
        <p:txBody>
          <a:bodyPr/>
          <a:lstStyle/>
          <a:p>
            <a:r>
              <a:rPr lang="en-US" dirty="0" smtClean="0"/>
              <a:t>Ronald James (RJ) Selak </a:t>
            </a:r>
          </a:p>
          <a:p>
            <a:r>
              <a:rPr lang="en-US" dirty="0" smtClean="0"/>
              <a:t>Born Sept 12</a:t>
            </a:r>
            <a:r>
              <a:rPr lang="en-US" baseline="30000" dirty="0" smtClean="0"/>
              <a:t>th</a:t>
            </a:r>
            <a:r>
              <a:rPr lang="en-US" dirty="0" smtClean="0"/>
              <a:t> – 19 ½ inches / 7.4 </a:t>
            </a:r>
            <a:r>
              <a:rPr lang="en-US" dirty="0" err="1" smtClean="0"/>
              <a:t>lbs</a:t>
            </a: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20" y="2743200"/>
            <a:ext cx="3962400" cy="4419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43200"/>
            <a:ext cx="4572000" cy="4419600"/>
          </a:xfrm>
          <a:prstGeom prst="rect">
            <a:avLst/>
          </a:prstGeom>
        </p:spPr>
      </p:pic>
    </p:spTree>
    <p:extLst>
      <p:ext uri="{BB962C8B-B14F-4D97-AF65-F5344CB8AC3E}">
        <p14:creationId xmlns:p14="http://schemas.microsoft.com/office/powerpoint/2010/main" val="140766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3"/>
            <a:ext cx="9144000" cy="6838394"/>
          </a:xfrm>
          <a:prstGeom prst="rect">
            <a:avLst/>
          </a:prstGeom>
        </p:spPr>
      </p:pic>
      <p:sp>
        <p:nvSpPr>
          <p:cNvPr id="7" name="Right Arrow 6"/>
          <p:cNvSpPr/>
          <p:nvPr/>
        </p:nvSpPr>
        <p:spPr>
          <a:xfrm rot="18399295">
            <a:off x="1263258" y="3612819"/>
            <a:ext cx="1447800" cy="457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8399295">
            <a:off x="5606658" y="717219"/>
            <a:ext cx="1447800" cy="457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3475619" y="-751953"/>
            <a:ext cx="16095238" cy="8361905"/>
          </a:xfrm>
          <a:prstGeom prst="rect">
            <a:avLst/>
          </a:prstGeom>
        </p:spPr>
      </p:pic>
    </p:spTree>
    <p:extLst>
      <p:ext uri="{BB962C8B-B14F-4D97-AF65-F5344CB8AC3E}">
        <p14:creationId xmlns:p14="http://schemas.microsoft.com/office/powerpoint/2010/main" val="3436879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earch_local_widge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 y="1219200"/>
            <a:ext cx="9144000" cy="4067531"/>
          </a:xfrm>
          <a:prstGeom prst="rect">
            <a:avLst/>
          </a:prstGeom>
        </p:spPr>
      </p:pic>
      <p:sp>
        <p:nvSpPr>
          <p:cNvPr id="7" name="Right Arrow 6"/>
          <p:cNvSpPr/>
          <p:nvPr/>
        </p:nvSpPr>
        <p:spPr>
          <a:xfrm rot="12271150">
            <a:off x="4618611" y="4749397"/>
            <a:ext cx="1447800" cy="457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3018476" y="-1223381"/>
            <a:ext cx="15180952" cy="9304762"/>
          </a:xfrm>
          <a:prstGeom prst="rect">
            <a:avLst/>
          </a:prstGeom>
        </p:spPr>
      </p:pic>
    </p:spTree>
    <p:extLst>
      <p:ext uri="{BB962C8B-B14F-4D97-AF65-F5344CB8AC3E}">
        <p14:creationId xmlns:p14="http://schemas.microsoft.com/office/powerpoint/2010/main" val="21614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48" y="0"/>
            <a:ext cx="7780504" cy="6858000"/>
          </a:xfrm>
          <a:prstGeom prst="rect">
            <a:avLst/>
          </a:prstGeom>
        </p:spPr>
      </p:pic>
      <p:sp>
        <p:nvSpPr>
          <p:cNvPr id="4" name="Left Arrow 3"/>
          <p:cNvSpPr/>
          <p:nvPr/>
        </p:nvSpPr>
        <p:spPr>
          <a:xfrm rot="19051534">
            <a:off x="1125724" y="672649"/>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98" y="1067316"/>
            <a:ext cx="8745804" cy="701194"/>
          </a:xfrm>
          <a:prstGeom prst="rect">
            <a:avLst/>
          </a:prstGeom>
          <a:solidFill>
            <a:srgbClr val="000000">
              <a:shade val="95000"/>
            </a:srgbClr>
          </a:solidFill>
          <a:ln w="57150" cap="sq">
            <a:solidFill>
              <a:schemeClr val="accent6"/>
            </a:solidFill>
            <a:miter lim="800000"/>
          </a:ln>
          <a:effectLst>
            <a:outerShdw blurRad="254000" dist="190500" dir="2700000" sy="90000" algn="bl" rotWithShape="0">
              <a:srgbClr val="000000">
                <a:alpha val="40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2087108"/>
            <a:ext cx="4973128" cy="4452293"/>
          </a:xfrm>
          <a:prstGeom prst="rect">
            <a:avLst/>
          </a:prstGeom>
          <a:solidFill>
            <a:srgbClr val="000000">
              <a:shade val="95000"/>
            </a:srgbClr>
          </a:solidFill>
          <a:ln w="57150" cap="sq">
            <a:solidFill>
              <a:schemeClr val="accent6"/>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018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79" y="0"/>
            <a:ext cx="8341441" cy="6858000"/>
          </a:xfrm>
          <a:prstGeom prst="rect">
            <a:avLst/>
          </a:prstGeom>
        </p:spPr>
      </p:pic>
      <p:sp>
        <p:nvSpPr>
          <p:cNvPr id="4" name="Left Arrow 3"/>
          <p:cNvSpPr/>
          <p:nvPr/>
        </p:nvSpPr>
        <p:spPr>
          <a:xfrm>
            <a:off x="1362237" y="2396018"/>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
        <p:nvSpPr>
          <p:cNvPr id="8" name="Left Arrow 7"/>
          <p:cNvSpPr/>
          <p:nvPr/>
        </p:nvSpPr>
        <p:spPr>
          <a:xfrm rot="19051534">
            <a:off x="1746164" y="821716"/>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
        <p:nvSpPr>
          <p:cNvPr id="9" name="Left Arrow 8"/>
          <p:cNvSpPr/>
          <p:nvPr/>
        </p:nvSpPr>
        <p:spPr>
          <a:xfrm rot="10800000">
            <a:off x="6633560" y="2638826"/>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Tree>
    <p:extLst>
      <p:ext uri="{BB962C8B-B14F-4D97-AF65-F5344CB8AC3E}">
        <p14:creationId xmlns:p14="http://schemas.microsoft.com/office/powerpoint/2010/main" val="3716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2" y="890862"/>
            <a:ext cx="8989017" cy="5165331"/>
          </a:xfrm>
          <a:prstGeom prst="rect">
            <a:avLst/>
          </a:prstGeom>
        </p:spPr>
      </p:pic>
      <p:sp>
        <p:nvSpPr>
          <p:cNvPr id="7" name="Rectangle 6"/>
          <p:cNvSpPr/>
          <p:nvPr/>
        </p:nvSpPr>
        <p:spPr>
          <a:xfrm>
            <a:off x="30822" y="1767155"/>
            <a:ext cx="1171256" cy="961738"/>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202078" y="4808900"/>
            <a:ext cx="1871609" cy="368157"/>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2351793" y="5504591"/>
            <a:ext cx="2027434" cy="368157"/>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249099" y="1580827"/>
            <a:ext cx="688369" cy="2488434"/>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8249099" y="3339847"/>
            <a:ext cx="688369" cy="284927"/>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426454" y="3154948"/>
            <a:ext cx="1131749" cy="403031"/>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5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66" y="0"/>
            <a:ext cx="7767067" cy="6858000"/>
          </a:xfrm>
          <a:prstGeom prst="rect">
            <a:avLst/>
          </a:prstGeom>
        </p:spPr>
      </p:pic>
      <p:sp>
        <p:nvSpPr>
          <p:cNvPr id="6" name="Left Arrow 5"/>
          <p:cNvSpPr/>
          <p:nvPr/>
        </p:nvSpPr>
        <p:spPr>
          <a:xfrm>
            <a:off x="5004341" y="4596777"/>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Tree>
    <p:extLst>
      <p:ext uri="{BB962C8B-B14F-4D97-AF65-F5344CB8AC3E}">
        <p14:creationId xmlns:p14="http://schemas.microsoft.com/office/powerpoint/2010/main" val="729817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42"/>
            <a:ext cx="9144000" cy="6831315"/>
          </a:xfrm>
          <a:prstGeom prst="rect">
            <a:avLst/>
          </a:prstGeom>
        </p:spPr>
      </p:pic>
    </p:spTree>
    <p:extLst>
      <p:ext uri="{BB962C8B-B14F-4D97-AF65-F5344CB8AC3E}">
        <p14:creationId xmlns:p14="http://schemas.microsoft.com/office/powerpoint/2010/main" val="391187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66" y="0"/>
            <a:ext cx="7767067" cy="6858000"/>
          </a:xfrm>
          <a:prstGeom prst="rect">
            <a:avLst/>
          </a:prstGeom>
        </p:spPr>
      </p:pic>
      <p:sp>
        <p:nvSpPr>
          <p:cNvPr id="5" name="Left Arrow 4"/>
          <p:cNvSpPr/>
          <p:nvPr/>
        </p:nvSpPr>
        <p:spPr>
          <a:xfrm rot="8955771">
            <a:off x="6788544" y="329578"/>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Tree>
    <p:extLst>
      <p:ext uri="{BB962C8B-B14F-4D97-AF65-F5344CB8AC3E}">
        <p14:creationId xmlns:p14="http://schemas.microsoft.com/office/powerpoint/2010/main" val="101679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 y="0"/>
            <a:ext cx="8267700" cy="6858000"/>
          </a:xfrm>
          <a:prstGeom prst="rect">
            <a:avLst/>
          </a:prstGeom>
        </p:spPr>
      </p:pic>
      <p:sp>
        <p:nvSpPr>
          <p:cNvPr id="7" name="Left Arrow 6"/>
          <p:cNvSpPr/>
          <p:nvPr/>
        </p:nvSpPr>
        <p:spPr>
          <a:xfrm rot="8955771">
            <a:off x="1472170" y="4170079"/>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
        <p:nvSpPr>
          <p:cNvPr id="8" name="Left Arrow 7"/>
          <p:cNvSpPr/>
          <p:nvPr/>
        </p:nvSpPr>
        <p:spPr>
          <a:xfrm rot="8955771">
            <a:off x="1472170" y="2417479"/>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Tree>
    <p:extLst>
      <p:ext uri="{BB962C8B-B14F-4D97-AF65-F5344CB8AC3E}">
        <p14:creationId xmlns:p14="http://schemas.microsoft.com/office/powerpoint/2010/main" val="1336370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0"/>
            <a:ext cx="9314596" cy="6858000"/>
          </a:xfrm>
          <a:prstGeom prst="rect">
            <a:avLst/>
          </a:prstGeom>
        </p:spPr>
      </p:pic>
      <p:sp>
        <p:nvSpPr>
          <p:cNvPr id="5" name="Left Arrow 4"/>
          <p:cNvSpPr/>
          <p:nvPr/>
        </p:nvSpPr>
        <p:spPr>
          <a:xfrm rot="8955771">
            <a:off x="1853169" y="2154521"/>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
        <p:nvSpPr>
          <p:cNvPr id="7" name="Left Arrow 6"/>
          <p:cNvSpPr/>
          <p:nvPr/>
        </p:nvSpPr>
        <p:spPr>
          <a:xfrm rot="8955771">
            <a:off x="5663170" y="4135721"/>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
        <p:nvSpPr>
          <p:cNvPr id="8" name="Left Arrow 7"/>
          <p:cNvSpPr/>
          <p:nvPr/>
        </p:nvSpPr>
        <p:spPr>
          <a:xfrm rot="1785063">
            <a:off x="797552" y="1692976"/>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Tree>
    <p:extLst>
      <p:ext uri="{BB962C8B-B14F-4D97-AF65-F5344CB8AC3E}">
        <p14:creationId xmlns:p14="http://schemas.microsoft.com/office/powerpoint/2010/main" val="1858495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a:bodyPr>
          <a:lstStyle/>
          <a:p>
            <a:r>
              <a:rPr lang="en-US" sz="1400" dirty="0" smtClean="0"/>
              <a:t>Kathy Eddy – Alliance/Northside</a:t>
            </a:r>
          </a:p>
          <a:p>
            <a:r>
              <a:rPr lang="en-US" sz="1400" dirty="0" smtClean="0"/>
              <a:t>Cynthia Brunner/Leanne Barton/Jean Reisdorf/Tammy </a:t>
            </a:r>
            <a:r>
              <a:rPr lang="en-US" sz="1400" dirty="0" err="1" smtClean="0"/>
              <a:t>Geraghty</a:t>
            </a:r>
            <a:r>
              <a:rPr lang="en-US" sz="1400" dirty="0" smtClean="0"/>
              <a:t> – Canton City Elementary Schools</a:t>
            </a:r>
          </a:p>
          <a:p>
            <a:r>
              <a:rPr lang="en-US" sz="1400" dirty="0" smtClean="0"/>
              <a:t>Heidi Miller – </a:t>
            </a:r>
            <a:r>
              <a:rPr lang="en-US" sz="1400" dirty="0" err="1" smtClean="0"/>
              <a:t>Marlington</a:t>
            </a:r>
            <a:r>
              <a:rPr lang="en-US" sz="1400" dirty="0" smtClean="0"/>
              <a:t>/MS</a:t>
            </a:r>
          </a:p>
          <a:p>
            <a:r>
              <a:rPr lang="en-US" sz="1400" dirty="0" smtClean="0"/>
              <a:t>Sarah-Jayne </a:t>
            </a:r>
            <a:r>
              <a:rPr lang="en-US" sz="1400" dirty="0" err="1" smtClean="0"/>
              <a:t>Studer</a:t>
            </a:r>
            <a:r>
              <a:rPr lang="en-US" sz="1400" dirty="0" smtClean="0"/>
              <a:t> – Massillon/High School</a:t>
            </a:r>
          </a:p>
          <a:p>
            <a:r>
              <a:rPr lang="en-US" sz="1400" dirty="0" smtClean="0"/>
              <a:t>Tina </a:t>
            </a:r>
            <a:r>
              <a:rPr lang="en-US" sz="1400" dirty="0" err="1" smtClean="0"/>
              <a:t>Braman</a:t>
            </a:r>
            <a:r>
              <a:rPr lang="en-US" sz="1400" dirty="0" smtClean="0"/>
              <a:t> – Northwest/High School</a:t>
            </a:r>
          </a:p>
          <a:p>
            <a:r>
              <a:rPr lang="en-US" sz="1400" dirty="0" smtClean="0"/>
              <a:t>Christine </a:t>
            </a:r>
            <a:r>
              <a:rPr lang="en-US" sz="1400" dirty="0" err="1" smtClean="0"/>
              <a:t>Wenning</a:t>
            </a:r>
            <a:r>
              <a:rPr lang="en-US" sz="1400" dirty="0" smtClean="0"/>
              <a:t> – Perry/HS</a:t>
            </a:r>
          </a:p>
          <a:p>
            <a:r>
              <a:rPr lang="en-US" sz="1400" dirty="0" err="1" smtClean="0"/>
              <a:t>Adena</a:t>
            </a:r>
            <a:r>
              <a:rPr lang="en-US" sz="1400" dirty="0" smtClean="0"/>
              <a:t> Beach – Plain/</a:t>
            </a:r>
            <a:r>
              <a:rPr lang="en-US" sz="1400" dirty="0" err="1" smtClean="0"/>
              <a:t>Middlebranch</a:t>
            </a:r>
            <a:r>
              <a:rPr lang="en-US" sz="1400" dirty="0" smtClean="0"/>
              <a:t> &amp; Avondale</a:t>
            </a:r>
          </a:p>
          <a:p>
            <a:r>
              <a:rPr lang="en-US" sz="1400" dirty="0" smtClean="0"/>
              <a:t>Jackie Dunn – Southeast/HS</a:t>
            </a:r>
          </a:p>
          <a:p>
            <a:r>
              <a:rPr lang="en-US" sz="1400" dirty="0" smtClean="0"/>
              <a:t>Lori Thomson – Streetsboro/HS</a:t>
            </a:r>
          </a:p>
          <a:p>
            <a:r>
              <a:rPr lang="en-US" sz="1400" dirty="0" smtClean="0"/>
              <a:t>Jodi Ruehling – Tuslaw/MS</a:t>
            </a:r>
          </a:p>
          <a:p>
            <a:r>
              <a:rPr lang="en-US" sz="1400" dirty="0" smtClean="0"/>
              <a:t>Shelly </a:t>
            </a:r>
            <a:r>
              <a:rPr lang="en-US" sz="1400" dirty="0" err="1" smtClean="0"/>
              <a:t>Swierz</a:t>
            </a:r>
            <a:r>
              <a:rPr lang="en-US" sz="1400" dirty="0" smtClean="0"/>
              <a:t> – St Louis</a:t>
            </a:r>
          </a:p>
          <a:p>
            <a:endParaRPr lang="en-US" sz="1400" dirty="0"/>
          </a:p>
          <a:p>
            <a:pPr marL="0" indent="0">
              <a:buNone/>
            </a:pPr>
            <a:r>
              <a:rPr lang="en-US" sz="1400" dirty="0" err="1" smtClean="0"/>
              <a:t>Marlington</a:t>
            </a:r>
            <a:r>
              <a:rPr lang="en-US" sz="1400" dirty="0" smtClean="0"/>
              <a:t> – Hiring</a:t>
            </a:r>
          </a:p>
          <a:p>
            <a:pPr marL="0" indent="0">
              <a:buNone/>
            </a:pPr>
            <a:endParaRPr lang="en-US" sz="1400" dirty="0"/>
          </a:p>
          <a:p>
            <a:pPr marL="0" indent="0">
              <a:buNone/>
            </a:pPr>
            <a:r>
              <a:rPr lang="en-US" sz="1400" dirty="0" smtClean="0"/>
              <a:t>Canton Local – MS ??</a:t>
            </a:r>
            <a:endParaRPr lang="en-US" sz="1400" dirty="0"/>
          </a:p>
        </p:txBody>
      </p:sp>
    </p:spTree>
    <p:extLst>
      <p:ext uri="{BB962C8B-B14F-4D97-AF65-F5344CB8AC3E}">
        <p14:creationId xmlns:p14="http://schemas.microsoft.com/office/powerpoint/2010/main" val="114175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33400"/>
            <a:ext cx="8773172" cy="5943600"/>
          </a:xfrm>
          <a:prstGeom prst="rect">
            <a:avLst/>
          </a:prstGeom>
        </p:spPr>
      </p:pic>
      <p:sp>
        <p:nvSpPr>
          <p:cNvPr id="5" name="Left Arrow 4"/>
          <p:cNvSpPr/>
          <p:nvPr/>
        </p:nvSpPr>
        <p:spPr>
          <a:xfrm rot="8955771">
            <a:off x="1853169" y="2383120"/>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Tree>
    <p:extLst>
      <p:ext uri="{BB962C8B-B14F-4D97-AF65-F5344CB8AC3E}">
        <p14:creationId xmlns:p14="http://schemas.microsoft.com/office/powerpoint/2010/main" val="2935662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0"/>
            <a:ext cx="9314596" cy="6858000"/>
          </a:xfrm>
          <a:prstGeom prst="rect">
            <a:avLst/>
          </a:prstGeom>
        </p:spPr>
      </p:pic>
      <p:sp>
        <p:nvSpPr>
          <p:cNvPr id="8" name="Left Arrow 7"/>
          <p:cNvSpPr/>
          <p:nvPr/>
        </p:nvSpPr>
        <p:spPr>
          <a:xfrm rot="1785063">
            <a:off x="797552" y="1692976"/>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Tree>
    <p:extLst>
      <p:ext uri="{BB962C8B-B14F-4D97-AF65-F5344CB8AC3E}">
        <p14:creationId xmlns:p14="http://schemas.microsoft.com/office/powerpoint/2010/main" val="365572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58" y="0"/>
            <a:ext cx="8540684" cy="6858000"/>
          </a:xfrm>
          <a:prstGeom prst="rect">
            <a:avLst/>
          </a:prstGeom>
        </p:spPr>
      </p:pic>
      <p:sp>
        <p:nvSpPr>
          <p:cNvPr id="5" name="Left Arrow 4"/>
          <p:cNvSpPr/>
          <p:nvPr/>
        </p:nvSpPr>
        <p:spPr>
          <a:xfrm rot="7916663">
            <a:off x="6159218" y="1667898"/>
            <a:ext cx="762000" cy="304800"/>
          </a:xfrm>
          <a:prstGeom prst="lef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latin typeface="Arial"/>
              <a:cs typeface="Arial"/>
            </a:endParaRPr>
          </a:p>
        </p:txBody>
      </p:sp>
      <p:sp>
        <p:nvSpPr>
          <p:cNvPr id="6" name="Title 1"/>
          <p:cNvSpPr txBox="1">
            <a:spLocks/>
          </p:cNvSpPr>
          <p:nvPr/>
        </p:nvSpPr>
        <p:spPr>
          <a:xfrm>
            <a:off x="0" y="5757460"/>
            <a:ext cx="9144000" cy="1143000"/>
          </a:xfrm>
          <a:prstGeom prst="rect">
            <a:avLst/>
          </a:prstGeom>
          <a:solidFill>
            <a:schemeClr val="accent6"/>
          </a:solidFill>
          <a:ln>
            <a:noFill/>
          </a:ln>
        </p:spPr>
        <p:txBody>
          <a:bodyPr anchor="ctr" anchorCtr="0">
            <a:noAutofit/>
          </a:bodyPr>
          <a:lstStyle>
            <a:lvl1pPr algn="l" defTabSz="914400" rtl="0" eaLnBrk="1" latinLnBrk="0" hangingPunct="1">
              <a:lnSpc>
                <a:spcPct val="90000"/>
              </a:lnSpc>
              <a:spcBef>
                <a:spcPct val="0"/>
              </a:spcBef>
              <a:buNone/>
              <a:defRPr sz="44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5400" dirty="0">
                <a:solidFill>
                  <a:schemeClr val="bg1"/>
                </a:solidFill>
              </a:rPr>
              <a:t>libguides.infohio.org/isearch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ISearch</a:t>
            </a:r>
            <a:r>
              <a:rPr lang="en-US" dirty="0"/>
              <a:t> FAQs</a:t>
            </a:r>
          </a:p>
        </p:txBody>
      </p:sp>
      <p:sp>
        <p:nvSpPr>
          <p:cNvPr id="3" name="Content Placeholder 2"/>
          <p:cNvSpPr>
            <a:spLocks noGrp="1"/>
          </p:cNvSpPr>
          <p:nvPr>
            <p:ph idx="1"/>
          </p:nvPr>
        </p:nvSpPr>
        <p:spPr/>
        <p:txBody>
          <a:bodyPr>
            <a:normAutofit fontScale="92500" lnSpcReduction="10000"/>
          </a:bodyPr>
          <a:lstStyle/>
          <a:p>
            <a:r>
              <a:rPr lang="en-US" dirty="0"/>
              <a:t>Problem deleting My Lists</a:t>
            </a:r>
          </a:p>
          <a:p>
            <a:r>
              <a:rPr lang="en-US" dirty="0"/>
              <a:t>Call number not showing on My Lists (</a:t>
            </a:r>
            <a:r>
              <a:rPr lang="en-US" dirty="0" err="1"/>
              <a:t>ISearch</a:t>
            </a:r>
            <a:r>
              <a:rPr lang="en-US"/>
              <a:t>, ISearch2)</a:t>
            </a:r>
            <a:endParaRPr lang="en-US" dirty="0"/>
          </a:p>
          <a:p>
            <a:r>
              <a:rPr lang="en-US" dirty="0"/>
              <a:t>Permalinks on </a:t>
            </a:r>
            <a:r>
              <a:rPr lang="en-US" dirty="0" err="1"/>
              <a:t>ISearch</a:t>
            </a:r>
            <a:r>
              <a:rPr lang="en-US" dirty="0"/>
              <a:t> and ISearch2</a:t>
            </a:r>
          </a:p>
          <a:p>
            <a:r>
              <a:rPr lang="en-US" dirty="0"/>
              <a:t>Call Number displaying incorrect for my library</a:t>
            </a:r>
          </a:p>
          <a:p>
            <a:r>
              <a:rPr lang="en-US" dirty="0" err="1"/>
              <a:t>ChiliFresh</a:t>
            </a:r>
            <a:r>
              <a:rPr lang="en-US" dirty="0"/>
              <a:t> Reviews</a:t>
            </a:r>
          </a:p>
          <a:p>
            <a:r>
              <a:rPr lang="en-US" dirty="0"/>
              <a:t>AR facets</a:t>
            </a:r>
          </a:p>
          <a:p>
            <a:r>
              <a:rPr lang="en-US" dirty="0"/>
              <a:t>eBook collections</a:t>
            </a:r>
          </a:p>
        </p:txBody>
      </p:sp>
    </p:spTree>
    <p:extLst>
      <p:ext uri="{BB962C8B-B14F-4D97-AF65-F5344CB8AC3E}">
        <p14:creationId xmlns:p14="http://schemas.microsoft.com/office/powerpoint/2010/main" val="113564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SPARCC INFOhio Billing</a:t>
            </a:r>
            <a:endParaRPr lang="en-US" dirty="0"/>
          </a:p>
        </p:txBody>
      </p:sp>
      <p:sp>
        <p:nvSpPr>
          <p:cNvPr id="3" name="Content Placeholder 2"/>
          <p:cNvSpPr>
            <a:spLocks noGrp="1"/>
          </p:cNvSpPr>
          <p:nvPr>
            <p:ph idx="1"/>
          </p:nvPr>
        </p:nvSpPr>
        <p:spPr/>
        <p:txBody>
          <a:bodyPr/>
          <a:lstStyle/>
          <a:p>
            <a:r>
              <a:rPr lang="en-US" dirty="0" smtClean="0"/>
              <a:t>Member Districts</a:t>
            </a:r>
          </a:p>
          <a:p>
            <a:pPr lvl="1"/>
            <a:r>
              <a:rPr lang="en-US" dirty="0"/>
              <a:t>From $1.00 to $1.15 per student</a:t>
            </a:r>
          </a:p>
          <a:p>
            <a:pPr lvl="1"/>
            <a:r>
              <a:rPr lang="en-US" dirty="0"/>
              <a:t>$400 to $450 per </a:t>
            </a:r>
            <a:r>
              <a:rPr lang="en-US" dirty="0" smtClean="0"/>
              <a:t>building</a:t>
            </a:r>
          </a:p>
          <a:p>
            <a:pPr marL="457200" lvl="1" indent="0">
              <a:buNone/>
            </a:pPr>
            <a:endParaRPr lang="en-US" dirty="0" smtClean="0"/>
          </a:p>
          <a:p>
            <a:r>
              <a:rPr lang="en-US" dirty="0" smtClean="0"/>
              <a:t>Non-Member Districts</a:t>
            </a:r>
          </a:p>
          <a:p>
            <a:pPr lvl="1"/>
            <a:r>
              <a:rPr lang="en-US" dirty="0" smtClean="0"/>
              <a:t>From $1.35 to $1.60 per student</a:t>
            </a:r>
          </a:p>
          <a:p>
            <a:pPr lvl="1"/>
            <a:r>
              <a:rPr lang="en-US" dirty="0" smtClean="0"/>
              <a:t>From $440 to $475 per building</a:t>
            </a:r>
            <a:endParaRPr lang="en-US" dirty="0"/>
          </a:p>
        </p:txBody>
      </p:sp>
    </p:spTree>
    <p:extLst>
      <p:ext uri="{BB962C8B-B14F-4D97-AF65-F5344CB8AC3E}">
        <p14:creationId xmlns:p14="http://schemas.microsoft.com/office/powerpoint/2010/main" val="69289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WorkFlows Upgrade &amp;MobileCirc</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2400" dirty="0" smtClean="0">
                <a:solidFill>
                  <a:schemeClr val="accent1">
                    <a:lumMod val="60000"/>
                    <a:lumOff val="40000"/>
                  </a:schemeClr>
                </a:solidFill>
              </a:rPr>
              <a:t>WorkFlows 3.5.1.1 Update:</a:t>
            </a:r>
          </a:p>
          <a:p>
            <a:r>
              <a:rPr lang="en-US" sz="2400" dirty="0" smtClean="0"/>
              <a:t>Notify me by email that update has been completed for your district</a:t>
            </a:r>
          </a:p>
          <a:p>
            <a:r>
              <a:rPr lang="en-US" sz="2200" dirty="0" smtClean="0"/>
              <a:t>6 Districts confirmed updated: CCS/LSCS/MNLS/SVLS/SBCS/TSLS</a:t>
            </a:r>
          </a:p>
          <a:p>
            <a:r>
              <a:rPr lang="en-US" sz="2200" dirty="0" smtClean="0"/>
              <a:t>WorkFlows Upgrade was required to be complete by Sept 9</a:t>
            </a:r>
            <a:r>
              <a:rPr lang="en-US" sz="2200" baseline="30000" dirty="0" smtClean="0"/>
              <a:t>th</a:t>
            </a:r>
            <a:r>
              <a:rPr lang="en-US" sz="2200" dirty="0" smtClean="0"/>
              <a:t>, 2016</a:t>
            </a:r>
          </a:p>
          <a:p>
            <a:r>
              <a:rPr lang="en-US" sz="2200" dirty="0" smtClean="0"/>
              <a:t>Some issues experienced with Update</a:t>
            </a:r>
          </a:p>
          <a:p>
            <a:r>
              <a:rPr lang="en-US" sz="2200" dirty="0" smtClean="0"/>
              <a:t>Feature: Modify size of toolbar text!  Desktop - Preferences</a:t>
            </a:r>
            <a:endParaRPr lang="en-US" sz="2200" dirty="0" smtClean="0"/>
          </a:p>
          <a:p>
            <a:pPr marL="0" indent="0">
              <a:buNone/>
            </a:pPr>
            <a:endParaRPr lang="en-US" sz="2400" dirty="0"/>
          </a:p>
          <a:p>
            <a:pPr marL="0" indent="0">
              <a:buNone/>
            </a:pPr>
            <a:endParaRPr lang="en-US" sz="2400" dirty="0" smtClean="0"/>
          </a:p>
          <a:p>
            <a:pPr marL="0" indent="0">
              <a:buNone/>
            </a:pPr>
            <a:r>
              <a:rPr lang="en-US" sz="2400" dirty="0" smtClean="0">
                <a:solidFill>
                  <a:schemeClr val="accent1">
                    <a:lumMod val="60000"/>
                    <a:lumOff val="40000"/>
                  </a:schemeClr>
                </a:solidFill>
              </a:rPr>
              <a:t>MobileCirc Enhancements:</a:t>
            </a:r>
          </a:p>
          <a:p>
            <a:r>
              <a:rPr lang="en-US" sz="2400" dirty="0" smtClean="0"/>
              <a:t>Kiosk </a:t>
            </a:r>
            <a:r>
              <a:rPr lang="en-US" sz="2400" dirty="0"/>
              <a:t>mode – can now scan either the User barcode number or the user Alt ID number for User ID.</a:t>
            </a:r>
          </a:p>
          <a:p>
            <a:r>
              <a:rPr lang="en-US" sz="2400" dirty="0"/>
              <a:t>IOS app – new version available for download from the App store</a:t>
            </a:r>
          </a:p>
          <a:p>
            <a:pPr lvl="1"/>
            <a:r>
              <a:rPr lang="en-US" sz="2400" dirty="0"/>
              <a:t>Now scans both </a:t>
            </a:r>
            <a:r>
              <a:rPr lang="en-US" sz="2400" dirty="0" err="1"/>
              <a:t>Codabar</a:t>
            </a:r>
            <a:r>
              <a:rPr lang="en-US" sz="2400" dirty="0"/>
              <a:t> and Code 3 of 9 barcodes</a:t>
            </a:r>
            <a:r>
              <a:rPr lang="en-US" dirty="0"/>
              <a:t>. </a:t>
            </a:r>
          </a:p>
        </p:txBody>
      </p:sp>
    </p:spTree>
    <p:extLst>
      <p:ext uri="{BB962C8B-B14F-4D97-AF65-F5344CB8AC3E}">
        <p14:creationId xmlns:p14="http://schemas.microsoft.com/office/powerpoint/2010/main" val="260547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a:r>
            <a:r>
              <a:rPr lang="en-US" dirty="0" err="1"/>
              <a:t>BookFlix</a:t>
            </a:r>
            <a:r>
              <a:rPr lang="en-US"/>
              <a:t> </a:t>
            </a:r>
            <a:r>
              <a:rPr lang="en-US" dirty="0"/>
              <a:t>Titles</a:t>
            </a:r>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dirty="0"/>
              <a:t>New </a:t>
            </a:r>
            <a:r>
              <a:rPr lang="en-US" dirty="0" err="1"/>
              <a:t>BookFlix</a:t>
            </a:r>
            <a:r>
              <a:rPr lang="en-US" dirty="0"/>
              <a:t> titles also available in </a:t>
            </a:r>
            <a:r>
              <a:rPr lang="en-US" dirty="0" err="1"/>
              <a:t>ISearch</a:t>
            </a:r>
          </a:p>
          <a:p>
            <a:pPr lvl="1"/>
            <a:r>
              <a:rPr lang="en-US" dirty="0"/>
              <a:t>Me...Jane/ Jane Goodall</a:t>
            </a:r>
          </a:p>
          <a:p>
            <a:pPr lvl="1"/>
            <a:r>
              <a:rPr lang="en-US" dirty="0"/>
              <a:t>Who Says Women Can't Be Doctors: The Story of Elizabeth Blackwell/A Day with Doctors</a:t>
            </a:r>
          </a:p>
          <a:p>
            <a:pPr lvl="1"/>
            <a:r>
              <a:rPr lang="en-US" dirty="0"/>
              <a:t>Each Kindness/Kindness and Generosity: It Starts with Me</a:t>
            </a:r>
            <a:endParaRPr lang="en-US" dirty="0">
              <a:latin typeface="Calibri"/>
            </a:endParaRPr>
          </a:p>
          <a:p>
            <a:pPr lvl="1"/>
            <a:r>
              <a:rPr lang="en-US" dirty="0"/>
              <a:t>The Star-Spangled Banner/The American Flag</a:t>
            </a:r>
          </a:p>
          <a:p>
            <a:pPr lvl="1"/>
            <a:r>
              <a:rPr lang="en-US" dirty="0"/>
              <a:t>Don't Let the Pigeon Drive the Bus/Car Safety (pair also available in Spanish)</a:t>
            </a:r>
          </a:p>
        </p:txBody>
      </p:sp>
    </p:spTree>
    <p:extLst>
      <p:ext uri="{BB962C8B-B14F-4D97-AF65-F5344CB8AC3E}">
        <p14:creationId xmlns:p14="http://schemas.microsoft.com/office/powerpoint/2010/main" val="80480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Vendor Loads / Cherwell</a:t>
            </a:r>
            <a:br>
              <a:rPr lang="en-US" dirty="0" smtClean="0"/>
            </a:br>
            <a:r>
              <a:rPr lang="en-US" dirty="0" smtClean="0"/>
              <a:t/>
            </a:r>
            <a:br>
              <a:rPr lang="en-US" dirty="0" smtClean="0"/>
            </a:br>
            <a:r>
              <a:rPr lang="en-US" dirty="0" smtClean="0">
                <a:solidFill>
                  <a:schemeClr val="accent4">
                    <a:lumMod val="75000"/>
                  </a:schemeClr>
                </a:solidFill>
              </a:rPr>
              <a:t>sparcc_infohio@email.sparcc.org</a:t>
            </a:r>
            <a:endParaRPr lang="en-US" dirty="0">
              <a:solidFill>
                <a:schemeClr val="accent4">
                  <a:lumMod val="75000"/>
                </a:schemeClr>
              </a:solidFill>
            </a:endParaRPr>
          </a:p>
        </p:txBody>
      </p:sp>
      <p:sp>
        <p:nvSpPr>
          <p:cNvPr id="3" name="Content Placeholder 2"/>
          <p:cNvSpPr>
            <a:spLocks noGrp="1"/>
          </p:cNvSpPr>
          <p:nvPr>
            <p:ph idx="1"/>
          </p:nvPr>
        </p:nvSpPr>
        <p:spPr>
          <a:xfrm>
            <a:off x="149225" y="2193925"/>
            <a:ext cx="8229600" cy="15086543"/>
          </a:xfrm>
        </p:spPr>
        <p:txBody>
          <a:bodyPr/>
          <a:lstStyle/>
          <a:p>
            <a:pPr marL="800100" lvl="3" indent="-342900">
              <a:buFontTx/>
              <a:buChar char="-"/>
            </a:pPr>
            <a:r>
              <a:rPr lang="en-US" dirty="0" smtClean="0">
                <a:solidFill>
                  <a:schemeClr val="accent1">
                    <a:lumMod val="60000"/>
                    <a:lumOff val="40000"/>
                  </a:schemeClr>
                </a:solidFill>
              </a:rPr>
              <a:t>Please use Cherwell for all Vendor Loads </a:t>
            </a:r>
            <a:r>
              <a:rPr lang="en-US" u="sng" dirty="0" smtClean="0">
                <a:solidFill>
                  <a:schemeClr val="accent1">
                    <a:lumMod val="60000"/>
                    <a:lumOff val="40000"/>
                  </a:schemeClr>
                </a:solidFill>
              </a:rPr>
              <a:t>except</a:t>
            </a:r>
            <a:r>
              <a:rPr lang="en-US" dirty="0" smtClean="0">
                <a:solidFill>
                  <a:schemeClr val="accent1">
                    <a:lumMod val="60000"/>
                    <a:lumOff val="40000"/>
                  </a:schemeClr>
                </a:solidFill>
              </a:rPr>
              <a:t> Follett</a:t>
            </a:r>
          </a:p>
          <a:p>
            <a:pPr marL="800100" lvl="3" indent="-342900">
              <a:buFontTx/>
              <a:buChar char="-"/>
            </a:pPr>
            <a:r>
              <a:rPr lang="en-US" dirty="0" smtClean="0">
                <a:solidFill>
                  <a:schemeClr val="accent1">
                    <a:lumMod val="60000"/>
                    <a:lumOff val="40000"/>
                  </a:schemeClr>
                </a:solidFill>
              </a:rPr>
              <a:t>Subject: Building / Vendor Name / </a:t>
            </a:r>
            <a:r>
              <a:rPr lang="en-US" sz="1800" dirty="0" smtClean="0">
                <a:solidFill>
                  <a:schemeClr val="accent1">
                    <a:lumMod val="60000"/>
                    <a:lumOff val="40000"/>
                  </a:schemeClr>
                </a:solidFill>
              </a:rPr>
              <a:t>“Marc Records” or “Vendor Load”</a:t>
            </a:r>
          </a:p>
          <a:p>
            <a:pPr marL="800100" lvl="3" indent="-342900">
              <a:buFontTx/>
              <a:buChar char="-"/>
            </a:pPr>
            <a:r>
              <a:rPr lang="en-US" sz="1800" dirty="0" smtClean="0">
                <a:solidFill>
                  <a:schemeClr val="accent1">
                    <a:lumMod val="60000"/>
                    <a:lumOff val="40000"/>
                  </a:schemeClr>
                </a:solidFill>
              </a:rPr>
              <a:t>Attach the actual file – </a:t>
            </a:r>
            <a:r>
              <a:rPr lang="en-US" sz="1800" dirty="0" err="1" smtClean="0">
                <a:solidFill>
                  <a:schemeClr val="accent1">
                    <a:lumMod val="60000"/>
                    <a:lumOff val="40000"/>
                  </a:schemeClr>
                </a:solidFill>
              </a:rPr>
              <a:t>mdb</a:t>
            </a:r>
            <a:r>
              <a:rPr lang="en-US" sz="1800" dirty="0" smtClean="0">
                <a:solidFill>
                  <a:schemeClr val="accent1">
                    <a:lumMod val="60000"/>
                    <a:lumOff val="40000"/>
                  </a:schemeClr>
                </a:solidFill>
              </a:rPr>
              <a:t>, .001</a:t>
            </a:r>
          </a:p>
          <a:p>
            <a:pPr marL="742950" lvl="3" indent="-285750">
              <a:buFontTx/>
              <a:buChar char="-"/>
            </a:pPr>
            <a:r>
              <a:rPr lang="en-US" sz="1800" dirty="0" smtClean="0">
                <a:solidFill>
                  <a:schemeClr val="accent1">
                    <a:lumMod val="60000"/>
                    <a:lumOff val="40000"/>
                  </a:schemeClr>
                </a:solidFill>
              </a:rPr>
              <a:t>Special Instructions?  Include them (no barcodes etc..)</a:t>
            </a:r>
          </a:p>
          <a:p>
            <a:pPr marL="742950" lvl="3" indent="-285750">
              <a:buFontTx/>
              <a:buChar char="-"/>
            </a:pPr>
            <a:endParaRPr lang="en-US" sz="1800" dirty="0">
              <a:solidFill>
                <a:schemeClr val="accent1">
                  <a:lumMod val="60000"/>
                  <a:lumOff val="40000"/>
                </a:schemeClr>
              </a:solidFill>
            </a:endParaRPr>
          </a:p>
          <a:p>
            <a:pPr marL="457200" lvl="3" indent="0">
              <a:buNone/>
            </a:pPr>
            <a:r>
              <a:rPr lang="en-US" sz="1800" dirty="0" smtClean="0"/>
              <a:t>Available!  </a:t>
            </a:r>
            <a:r>
              <a:rPr lang="en-US" sz="4000" dirty="0" smtClean="0"/>
              <a:t>Cherwell User Portal!</a:t>
            </a:r>
          </a:p>
          <a:p>
            <a:pPr marL="457200" lvl="3" indent="0">
              <a:buNone/>
            </a:pPr>
            <a:r>
              <a:rPr lang="en-US" sz="1800" dirty="0"/>
              <a:t>	</a:t>
            </a:r>
            <a:r>
              <a:rPr lang="en-US" sz="1800" dirty="0" smtClean="0"/>
              <a:t>- Allows you to see your tickets that you have active</a:t>
            </a:r>
          </a:p>
          <a:p>
            <a:pPr marL="457200" lvl="3" indent="0">
              <a:buNone/>
            </a:pPr>
            <a:r>
              <a:rPr lang="en-US" sz="1800" dirty="0"/>
              <a:t>	</a:t>
            </a:r>
            <a:r>
              <a:rPr lang="en-US" sz="1800" dirty="0" smtClean="0"/>
              <a:t>- Allows you to open / reopen / close tickets</a:t>
            </a:r>
          </a:p>
          <a:p>
            <a:pPr marL="457200" lvl="3" indent="0">
              <a:buNone/>
            </a:pPr>
            <a:r>
              <a:rPr lang="en-US" sz="1800" dirty="0"/>
              <a:t> </a:t>
            </a:r>
            <a:r>
              <a:rPr lang="en-US" sz="1800" dirty="0" smtClean="0"/>
              <a:t>      - Uses your Active Directory username / password (check with tech)</a:t>
            </a:r>
          </a:p>
          <a:p>
            <a:pPr marL="457200" lvl="3" indent="0">
              <a:buNone/>
            </a:pPr>
            <a:r>
              <a:rPr lang="en-US" sz="1800" dirty="0"/>
              <a:t> </a:t>
            </a:r>
            <a:r>
              <a:rPr lang="en-US" sz="1800" dirty="0" smtClean="0"/>
              <a:t>     </a:t>
            </a:r>
            <a:r>
              <a:rPr lang="en-US" dirty="0" smtClean="0">
                <a:hlinkClick r:id="rId2"/>
              </a:rPr>
              <a:t>w.sparcc.org</a:t>
            </a:r>
            <a:r>
              <a:rPr lang="en-US" dirty="0" smtClean="0"/>
              <a:t> </a:t>
            </a:r>
            <a:endParaRPr lang="en-US" dirty="0"/>
          </a:p>
          <a:p>
            <a:pPr marL="457200" lvl="3" indent="0">
              <a:buNone/>
            </a:pPr>
            <a:r>
              <a:rPr lang="en-US" dirty="0" smtClean="0">
                <a:solidFill>
                  <a:schemeClr val="accent1">
                    <a:lumMod val="60000"/>
                    <a:lumOff val="40000"/>
                  </a:schemeClr>
                </a:solidFill>
              </a:rPr>
              <a:t>www.sparcc.org </a:t>
            </a:r>
            <a:endParaRPr lang="en-US" dirty="0">
              <a:solidFill>
                <a:schemeClr val="accent1">
                  <a:lumMod val="60000"/>
                  <a:lumOff val="40000"/>
                </a:schemeClr>
              </a:solidFill>
            </a:endParaRPr>
          </a:p>
        </p:txBody>
      </p:sp>
      <p:pic>
        <p:nvPicPr>
          <p:cNvPr id="1026" name="Picture 2" descr="http://www.sparcc.org/Touts/cherwe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15000"/>
            <a:ext cx="2438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0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6200" y="614714"/>
            <a:ext cx="8839200" cy="5628571"/>
          </a:xfrm>
          <a:prstGeom prst="rect">
            <a:avLst/>
          </a:prstGeom>
        </p:spPr>
      </p:pic>
      <p:sp>
        <p:nvSpPr>
          <p:cNvPr id="5" name="Down Arrow 4"/>
          <p:cNvSpPr/>
          <p:nvPr/>
        </p:nvSpPr>
        <p:spPr>
          <a:xfrm rot="15100368">
            <a:off x="1210896" y="3347012"/>
            <a:ext cx="724622" cy="1621512"/>
          </a:xfrm>
          <a:prstGeom prst="downArrow">
            <a:avLst/>
          </a:prstGeom>
          <a:solidFill>
            <a:schemeClr val="accent6">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3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hlinkClick r:id="rId2"/>
          </p:cNvPr>
          <p:cNvPicPr>
            <a:picLocks noChangeAspect="1"/>
          </p:cNvPicPr>
          <p:nvPr/>
        </p:nvPicPr>
        <p:blipFill>
          <a:blip r:embed="rId3"/>
          <a:stretch>
            <a:fillRect/>
          </a:stretch>
        </p:blipFill>
        <p:spPr>
          <a:xfrm>
            <a:off x="-4413714" y="-1194810"/>
            <a:ext cx="17971428" cy="9247619"/>
          </a:xfrm>
          <a:prstGeom prst="rect">
            <a:avLst/>
          </a:prstGeom>
        </p:spPr>
      </p:pic>
    </p:spTree>
    <p:extLst>
      <p:ext uri="{BB962C8B-B14F-4D97-AF65-F5344CB8AC3E}">
        <p14:creationId xmlns:p14="http://schemas.microsoft.com/office/powerpoint/2010/main" val="212026803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F3F3F"/>
      </a:dk2>
      <a:lt2>
        <a:srgbClr val="EEECE1"/>
      </a:lt2>
      <a:accent1>
        <a:srgbClr val="0070C0"/>
      </a:accent1>
      <a:accent2>
        <a:srgbClr val="D7000A"/>
      </a:accent2>
      <a:accent3>
        <a:srgbClr val="019F00"/>
      </a:accent3>
      <a:accent4>
        <a:srgbClr val="7FC31C"/>
      </a:accent4>
      <a:accent5>
        <a:srgbClr val="13B5EA"/>
      </a:accent5>
      <a:accent6>
        <a:srgbClr val="FEAA0C"/>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7278</TotalTime>
  <Words>1617</Words>
  <Application>Microsoft Office PowerPoint</Application>
  <PresentationFormat>On-screen Show (4:3)</PresentationFormat>
  <Paragraphs>195</Paragraphs>
  <Slides>33</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Calibri Light</vt:lpstr>
      <vt:lpstr>Arial</vt:lpstr>
      <vt:lpstr>Tahoma</vt:lpstr>
      <vt:lpstr>Calibri</vt:lpstr>
      <vt:lpstr>Office Theme</vt:lpstr>
      <vt:lpstr>1_Office Theme</vt:lpstr>
      <vt:lpstr>PowerPoint Presentation</vt:lpstr>
      <vt:lpstr>Our Newest Addition!</vt:lpstr>
      <vt:lpstr>Welcome!</vt:lpstr>
      <vt:lpstr>SPARCC INFOhio Billing</vt:lpstr>
      <vt:lpstr>WorkFlows Upgrade &amp;MobileCirc</vt:lpstr>
      <vt:lpstr>New BookFlix Titles</vt:lpstr>
      <vt:lpstr>Vendor Loads / Cherwell  sparcc_infohio@email.sparcc.org</vt:lpstr>
      <vt:lpstr>PowerPoint Presentation</vt:lpstr>
      <vt:lpstr>PowerPoint Presentation</vt:lpstr>
      <vt:lpstr>Updates    </vt:lpstr>
      <vt:lpstr>Google Forms/Sheets for Library Attendance and Usage Statistics Reporting</vt:lpstr>
      <vt:lpstr>Google Forms/Sheets for Library Attendance and Usage Statistics Reporting</vt:lpstr>
      <vt:lpstr>PowerPoint Presentation</vt:lpstr>
      <vt:lpstr>PowerPoint Presentation</vt:lpstr>
      <vt:lpstr>Google Forms/Sheets for Library Attendance and Usage Statistics Reporting</vt:lpstr>
      <vt:lpstr>Google Forms/Sheets for Library Attendance and Usage Statistics Reporting</vt:lpstr>
      <vt:lpstr>www.infohio.org/students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ISearch FAQs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c:creator>
  <cp:lastModifiedBy>Connie Sickels</cp:lastModifiedBy>
  <cp:revision>277</cp:revision>
  <dcterms:created xsi:type="dcterms:W3CDTF">2013-08-28T16:27:59Z</dcterms:created>
  <dcterms:modified xsi:type="dcterms:W3CDTF">2016-09-23T19:49:53Z</dcterms:modified>
</cp:coreProperties>
</file>