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F8D6F-C0B4-406F-A0FB-132682B7BA4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C9074-C7B0-421A-AC4D-2EF8CC0F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CD22A-92DF-48B8-8661-6EC0928A588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915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CD22A-92DF-48B8-8661-6EC0928A588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3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CD22A-92DF-48B8-8661-6EC0928A58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2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CD22A-92DF-48B8-8661-6EC0928A588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36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9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3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8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08000" y="381000"/>
            <a:ext cx="11176000" cy="563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08000" y="6248400"/>
            <a:ext cx="27432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December 9, 2016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3688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INFOhio Technical Roundtable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C064-668C-4B49-B19D-08EF076B9A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37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5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5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5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9E6A-31F3-4A48-B325-AD6C693E2A9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8087-2CFE-4A34-84F6-6E840907C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6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December%20Meeting/Nov%20Circ%20Stats.csv" TargetMode="External"/><Relationship Id="rId3" Type="http://schemas.openxmlformats.org/officeDocument/2006/relationships/hyperlink" Target="https://www.easel.ly/create?id=https://s3.amazonaws.com/easel.ly/all_easels/1397698/NEOMINTemplateOrig&amp;key=pri" TargetMode="External"/><Relationship Id="rId7" Type="http://schemas.openxmlformats.org/officeDocument/2006/relationships/hyperlink" Target="http://libguides.infohio.org/data/infohi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fohio.org/educators/library/workflows-handbook/category/favorite-reports" TargetMode="External"/><Relationship Id="rId5" Type="http://schemas.openxmlformats.org/officeDocument/2006/relationships/hyperlink" Target="https://www.infohio.org/images/_DOCS/wfhandbook/Reports/ITCcustom/REPORTS_ITCCUSTOMMonthlyCircCount.pdf" TargetMode="External"/><Relationship Id="rId10" Type="http://schemas.openxmlformats.org/officeDocument/2006/relationships/hyperlink" Target="SPARCC%20Jan%202017%20stats.xls" TargetMode="External"/><Relationship Id="rId4" Type="http://schemas.openxmlformats.org/officeDocument/2006/relationships/hyperlink" Target="https://www.pinterest.com/joycevalenza/ru-575-school-library-reports-safari/" TargetMode="External"/><Relationship Id="rId9" Type="http://schemas.openxmlformats.org/officeDocument/2006/relationships/hyperlink" Target="SPARCC%20Dec%20Circ%20Stats.cs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sel.ly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Infographics &amp; Your Library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Library Infographics?</a:t>
            </a:r>
          </a:p>
          <a:p>
            <a:pPr lvl="1"/>
            <a:r>
              <a:rPr lang="en-US" dirty="0" smtClean="0"/>
              <a:t>Creating visual, sometimes supported by text – to represent information or data with the aim of educating an audience about your library</a:t>
            </a:r>
          </a:p>
          <a:p>
            <a:pPr lvl="2"/>
            <a:r>
              <a:rPr lang="en-US" dirty="0" smtClean="0"/>
              <a:t>Annual Library Report</a:t>
            </a:r>
            <a:endParaRPr lang="en-US" dirty="0"/>
          </a:p>
          <a:p>
            <a:pPr lvl="3"/>
            <a:r>
              <a:rPr lang="en-US" dirty="0" smtClean="0">
                <a:solidFill>
                  <a:schemeClr val="tx2"/>
                </a:solidFill>
                <a:hlinkClick r:id="rId3"/>
              </a:rPr>
              <a:t>Easel</a:t>
            </a:r>
            <a:r>
              <a:rPr lang="en-US" dirty="0" smtClean="0">
                <a:solidFill>
                  <a:srgbClr val="00B0F0"/>
                </a:solidFill>
                <a:hlinkClick r:id="rId3"/>
              </a:rPr>
              <a:t>ly Example</a:t>
            </a:r>
            <a:endParaRPr lang="en-US" dirty="0" smtClean="0">
              <a:solidFill>
                <a:srgbClr val="00B0F0"/>
              </a:solidFill>
            </a:endParaRPr>
          </a:p>
          <a:p>
            <a:pPr lvl="3"/>
            <a:r>
              <a:rPr lang="en-US" dirty="0">
                <a:solidFill>
                  <a:schemeClr val="tx2"/>
                </a:solidFill>
                <a:hlinkClick r:id="rId4"/>
              </a:rPr>
              <a:t>Pinterest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2200" u="sng" dirty="0">
                <a:hlinkClick r:id="rId5"/>
              </a:rPr>
              <a:t>Monthly </a:t>
            </a:r>
            <a:r>
              <a:rPr lang="en-US" sz="2200" u="sng" dirty="0" err="1">
                <a:hlinkClick r:id="rId5"/>
              </a:rPr>
              <a:t>Circ</a:t>
            </a:r>
            <a:r>
              <a:rPr lang="en-US" sz="2200" u="sng" dirty="0">
                <a:hlinkClick r:id="rId5"/>
              </a:rPr>
              <a:t> Counts</a:t>
            </a:r>
            <a:r>
              <a:rPr lang="en-US" sz="2200" dirty="0"/>
              <a:t> – WorkFlows</a:t>
            </a:r>
          </a:p>
          <a:p>
            <a:r>
              <a:rPr lang="en-US" sz="2200" u="sng" dirty="0">
                <a:hlinkClick r:id="rId6"/>
              </a:rPr>
              <a:t>Promote Library / Library Statistics</a:t>
            </a:r>
            <a:r>
              <a:rPr lang="en-US" sz="2200" dirty="0"/>
              <a:t> – WorkFlows Handbook – Promote Library &amp; Statistics Section</a:t>
            </a:r>
          </a:p>
          <a:p>
            <a:r>
              <a:rPr lang="en-US" sz="2200" u="sng" dirty="0">
                <a:hlinkClick r:id="rId7"/>
              </a:rPr>
              <a:t>INFOhio Data</a:t>
            </a:r>
            <a:r>
              <a:rPr lang="en-US" sz="2200" dirty="0"/>
              <a:t>  This includes </a:t>
            </a:r>
            <a:r>
              <a:rPr lang="en-US" sz="2200" dirty="0" err="1"/>
              <a:t>BookFlix</a:t>
            </a:r>
            <a:r>
              <a:rPr lang="en-US" sz="2200" dirty="0"/>
              <a:t>/INFOhio Website Logins/ISearch </a:t>
            </a:r>
            <a:r>
              <a:rPr lang="en-US" sz="2200" dirty="0" smtClean="0"/>
              <a:t>Local/Storia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Circulation Statistics – </a:t>
            </a:r>
            <a:r>
              <a:rPr lang="en-US" sz="2200" dirty="0" smtClean="0">
                <a:solidFill>
                  <a:schemeClr val="tx2"/>
                </a:solidFill>
                <a:hlinkClick r:id="rId8" action="ppaction://hlinkfile"/>
              </a:rPr>
              <a:t>November</a:t>
            </a:r>
            <a:r>
              <a:rPr lang="en-US" sz="2200" dirty="0" smtClean="0">
                <a:solidFill>
                  <a:schemeClr val="tx2"/>
                </a:solidFill>
              </a:rPr>
              <a:t>   </a:t>
            </a:r>
            <a:r>
              <a:rPr lang="en-US" sz="2200" dirty="0" smtClean="0">
                <a:solidFill>
                  <a:schemeClr val="tx2"/>
                </a:solidFill>
                <a:hlinkClick r:id="rId9" action="ppaction://hlinkfile"/>
              </a:rPr>
              <a:t>December</a:t>
            </a:r>
            <a:r>
              <a:rPr lang="en-US" sz="2200" dirty="0" smtClean="0">
                <a:solidFill>
                  <a:schemeClr val="tx2"/>
                </a:solidFill>
              </a:rPr>
              <a:t>   </a:t>
            </a:r>
            <a:r>
              <a:rPr lang="en-US" sz="2200" dirty="0" smtClean="0">
                <a:solidFill>
                  <a:schemeClr val="tx2"/>
                </a:solidFill>
                <a:hlinkClick r:id="rId10" action="ppaction://hlinkfile"/>
              </a:rPr>
              <a:t>January</a:t>
            </a:r>
            <a:endParaRPr lang="en-US" dirty="0" smtClean="0">
              <a:solidFill>
                <a:schemeClr val="tx2"/>
              </a:solidFill>
            </a:endParaRPr>
          </a:p>
          <a:p>
            <a:pPr lvl="3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9,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DA75-6AF8-5E49-A47F-25446BC3EB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6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9,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DA75-6AF8-5E49-A47F-25446BC3EB77}" type="slidenum">
              <a:rPr lang="en-US" smtClean="0"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81200" y="457200"/>
            <a:ext cx="8001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Possible Infographic Template Categories/Sections: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New this Year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Databases, eBooks,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Statistics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Circulation (checkouts, average checkouts per student per year, circulation by item groups)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Population (total student/staff, total library visits)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Collection (weeded, new, donation, totals by item group)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Collaboration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Special 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Teacher collaboration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Quotes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From Student/staff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Various Duties (time spent)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Curriculum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Support of institution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Library staff support (volunteers, clerical)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Assist teachers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Library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Goals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Next year's goals</a:t>
            </a:r>
          </a:p>
        </p:txBody>
      </p:sp>
    </p:spTree>
    <p:extLst>
      <p:ext uri="{BB962C8B-B14F-4D97-AF65-F5344CB8AC3E}">
        <p14:creationId xmlns:p14="http://schemas.microsoft.com/office/powerpoint/2010/main" val="26775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9,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DA75-6AF8-5E49-A47F-25446BC3EB77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381001"/>
            <a:ext cx="83058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Statistic Reports for Your Annual Report - WorkFlows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Circulation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Checkouts by Item Group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Checkouts by Grade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In-House Checkouts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Popular Items (Highest circulation items)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Patrons Served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Shelf List (shows item status totals, item group totals, total items in library)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Items by Funding Source for Year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Value of Collection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Age of Collection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of New Titles for the Year (and Total Cost)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Receipts by Payment Type</a:t>
            </a:r>
          </a:p>
        </p:txBody>
      </p:sp>
    </p:spTree>
    <p:extLst>
      <p:ext uri="{BB962C8B-B14F-4D97-AF65-F5344CB8AC3E}">
        <p14:creationId xmlns:p14="http://schemas.microsoft.com/office/powerpoint/2010/main" val="2606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for February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8743"/>
          </a:xfrm>
        </p:spPr>
        <p:txBody>
          <a:bodyPr/>
          <a:lstStyle/>
          <a:p>
            <a:r>
              <a:rPr lang="en-US" sz="2000" dirty="0"/>
              <a:t>Create your own free Easel.ly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/>
              <a:t>account</a:t>
            </a:r>
          </a:p>
          <a:p>
            <a:pPr lvl="1"/>
            <a:r>
              <a:rPr lang="en-US" sz="2000" dirty="0">
                <a:hlinkClick r:id="rId3"/>
              </a:rPr>
              <a:t>https://www.easel.ly/</a:t>
            </a:r>
            <a:endParaRPr lang="en-US" sz="2000" dirty="0"/>
          </a:p>
          <a:p>
            <a:r>
              <a:rPr lang="en-US" sz="2000" dirty="0"/>
              <a:t>Review the “HELP” section</a:t>
            </a:r>
          </a:p>
          <a:p>
            <a:pPr lvl="1"/>
            <a:endParaRPr lang="en-US" sz="15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Compile the information you need! </a:t>
            </a:r>
            <a:r>
              <a:rPr lang="en-US" sz="2000" dirty="0" smtClean="0"/>
              <a:t>Stats from WorkFlows!</a:t>
            </a:r>
            <a:endParaRPr lang="en-US" sz="2000" dirty="0"/>
          </a:p>
          <a:p>
            <a:r>
              <a:rPr lang="en-US" sz="2000" dirty="0"/>
              <a:t>Bring your own device to Feb meeting capable of using </a:t>
            </a:r>
            <a:r>
              <a:rPr lang="en-US" sz="2000" dirty="0" smtClean="0"/>
              <a:t>Easel.ly.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9,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7C064-668C-4B49-B19D-08EF076B9AA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2895600"/>
            <a:ext cx="4191000" cy="1828800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 rot="1385511">
            <a:off x="6095931" y="3680239"/>
            <a:ext cx="2119294" cy="2985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0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232</Words>
  <Application>Microsoft Office PowerPoint</Application>
  <PresentationFormat>Widescreen</PresentationFormat>
  <Paragraphs>73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Office Theme</vt:lpstr>
      <vt:lpstr>Infographics &amp; Your Library </vt:lpstr>
      <vt:lpstr>PowerPoint Presentation</vt:lpstr>
      <vt:lpstr>PowerPoint Presentation</vt:lpstr>
      <vt:lpstr>Homework for February Meeting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Infographics &amp; Your Library </dc:title>
  <dc:creator>Connie Sickels</dc:creator>
  <cp:lastModifiedBy>Connie Sickels</cp:lastModifiedBy>
  <cp:revision>4</cp:revision>
  <dcterms:created xsi:type="dcterms:W3CDTF">2017-01-27T14:07:15Z</dcterms:created>
  <dcterms:modified xsi:type="dcterms:W3CDTF">2017-02-02T13:52:22Z</dcterms:modified>
</cp:coreProperties>
</file>