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81" r:id="rId2"/>
    <p:sldMasterId id="2147483787" r:id="rId3"/>
  </p:sldMasterIdLst>
  <p:notesMasterIdLst>
    <p:notesMasterId r:id="rId35"/>
  </p:notesMasterIdLst>
  <p:handoutMasterIdLst>
    <p:handoutMasterId r:id="rId36"/>
  </p:handoutMasterIdLst>
  <p:sldIdLst>
    <p:sldId id="261" r:id="rId4"/>
    <p:sldId id="282" r:id="rId5"/>
    <p:sldId id="260" r:id="rId6"/>
    <p:sldId id="286" r:id="rId7"/>
    <p:sldId id="262" r:id="rId8"/>
    <p:sldId id="285" r:id="rId9"/>
    <p:sldId id="284" r:id="rId10"/>
    <p:sldId id="283" r:id="rId11"/>
    <p:sldId id="293" r:id="rId12"/>
    <p:sldId id="295" r:id="rId13"/>
    <p:sldId id="263" r:id="rId14"/>
    <p:sldId id="267" r:id="rId15"/>
    <p:sldId id="268" r:id="rId16"/>
    <p:sldId id="269" r:id="rId17"/>
    <p:sldId id="270" r:id="rId18"/>
    <p:sldId id="271" r:id="rId19"/>
    <p:sldId id="287" r:id="rId20"/>
    <p:sldId id="288" r:id="rId21"/>
    <p:sldId id="289" r:id="rId22"/>
    <p:sldId id="274" r:id="rId23"/>
    <p:sldId id="290" r:id="rId24"/>
    <p:sldId id="291" r:id="rId25"/>
    <p:sldId id="275" r:id="rId26"/>
    <p:sldId id="276" r:id="rId27"/>
    <p:sldId id="277" r:id="rId28"/>
    <p:sldId id="278" r:id="rId29"/>
    <p:sldId id="280" r:id="rId30"/>
    <p:sldId id="266" r:id="rId31"/>
    <p:sldId id="265" r:id="rId32"/>
    <p:sldId id="281" r:id="rId33"/>
    <p:sldId id="292" r:id="rId34"/>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251" autoAdjust="0"/>
    <p:restoredTop sz="94660"/>
  </p:normalViewPr>
  <p:slideViewPr>
    <p:cSldViewPr>
      <p:cViewPr varScale="1">
        <p:scale>
          <a:sx n="117" d="100"/>
          <a:sy n="117" d="100"/>
        </p:scale>
        <p:origin x="108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48"/>
    </p:cViewPr>
  </p:sorterViewPr>
  <p:notesViewPr>
    <p:cSldViewPr>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4A79BAA-BF3F-4AA4-9EC7-6B838A221C06}" type="datetimeFigureOut">
              <a:rPr lang="en-US" smtClean="0"/>
              <a:t>12/8/2016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18F2BA0-ECC6-411E-AA44-68E6D6E1FE26}" type="slidenum">
              <a:rPr lang="en-US" smtClean="0"/>
              <a:t>‹#›</a:t>
            </a:fld>
            <a:endParaRPr lang="en-US"/>
          </a:p>
        </p:txBody>
      </p:sp>
    </p:spTree>
    <p:extLst>
      <p:ext uri="{BB962C8B-B14F-4D97-AF65-F5344CB8AC3E}">
        <p14:creationId xmlns:p14="http://schemas.microsoft.com/office/powerpoint/2010/main" val="44262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eaLnBrk="1" hangingPunct="1">
              <a:defRPr sz="1200">
                <a:latin typeface="Arial" charset="0"/>
                <a:cs typeface="Arial" charset="0"/>
              </a:defRPr>
            </a:lvl1pPr>
          </a:lstStyle>
          <a:p>
            <a:pPr>
              <a:defRPr/>
            </a:pPr>
            <a:fld id="{C3648BCE-EDDA-40F6-B103-D8C1A8B32AEF}" type="datetimeFigureOut">
              <a:rPr lang="en-US"/>
              <a:pPr>
                <a:defRPr/>
              </a:pPr>
              <a:t>12/8/2016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799CD22A-92DF-48B8-8661-6EC0928A5884}" type="slidenum">
              <a:rPr lang="en-US" altLang="en-US"/>
              <a:pPr>
                <a:defRPr/>
              </a:pPr>
              <a:t>‹#›</a:t>
            </a:fld>
            <a:endParaRPr lang="en-US" altLang="en-US"/>
          </a:p>
        </p:txBody>
      </p:sp>
    </p:spTree>
    <p:extLst>
      <p:ext uri="{BB962C8B-B14F-4D97-AF65-F5344CB8AC3E}">
        <p14:creationId xmlns:p14="http://schemas.microsoft.com/office/powerpoint/2010/main" val="22414067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1</a:t>
            </a:fld>
            <a:endParaRPr lang="en-US" altLang="en-US"/>
          </a:p>
        </p:txBody>
      </p:sp>
    </p:spTree>
    <p:extLst>
      <p:ext uri="{BB962C8B-B14F-4D97-AF65-F5344CB8AC3E}">
        <p14:creationId xmlns:p14="http://schemas.microsoft.com/office/powerpoint/2010/main" val="3075929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10</a:t>
            </a:fld>
            <a:endParaRPr lang="en-US" altLang="en-US"/>
          </a:p>
        </p:txBody>
      </p:sp>
    </p:spTree>
    <p:extLst>
      <p:ext uri="{BB962C8B-B14F-4D97-AF65-F5344CB8AC3E}">
        <p14:creationId xmlns:p14="http://schemas.microsoft.com/office/powerpoint/2010/main" val="140403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11</a:t>
            </a:fld>
            <a:endParaRPr lang="en-US" altLang="en-US"/>
          </a:p>
        </p:txBody>
      </p:sp>
    </p:spTree>
    <p:extLst>
      <p:ext uri="{BB962C8B-B14F-4D97-AF65-F5344CB8AC3E}">
        <p14:creationId xmlns:p14="http://schemas.microsoft.com/office/powerpoint/2010/main" val="35520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April 2016, MLA (Modern</a:t>
            </a:r>
            <a:r>
              <a:rPr lang="en-US" baseline="0" dirty="0" smtClean="0"/>
              <a:t> Lang </a:t>
            </a:r>
            <a:r>
              <a:rPr lang="en-US" baseline="0" dirty="0" err="1" smtClean="0"/>
              <a:t>Associ</a:t>
            </a:r>
            <a:r>
              <a:rPr lang="en-US" baseline="0" dirty="0" smtClean="0"/>
              <a:t>) </a:t>
            </a:r>
            <a:r>
              <a:rPr lang="en-US" dirty="0" smtClean="0"/>
              <a:t>replaced its seventh edition resources with a new eighth edition. This updated version reflects the ways in which digital publication has changed how writers and researchers document sources. </a:t>
            </a:r>
            <a:endParaRPr lang="en-US" dirty="0"/>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12</a:t>
            </a:fld>
            <a:endParaRPr lang="en-US" altLang="en-US"/>
          </a:p>
        </p:txBody>
      </p:sp>
    </p:spTree>
    <p:extLst>
      <p:ext uri="{BB962C8B-B14F-4D97-AF65-F5344CB8AC3E}">
        <p14:creationId xmlns:p14="http://schemas.microsoft.com/office/powerpoint/2010/main" val="4119462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13</a:t>
            </a:fld>
            <a:endParaRPr lang="en-US" altLang="en-US"/>
          </a:p>
        </p:txBody>
      </p:sp>
    </p:spTree>
    <p:extLst>
      <p:ext uri="{BB962C8B-B14F-4D97-AF65-F5344CB8AC3E}">
        <p14:creationId xmlns:p14="http://schemas.microsoft.com/office/powerpoint/2010/main" val="196453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14</a:t>
            </a:fld>
            <a:endParaRPr lang="en-US" altLang="en-US"/>
          </a:p>
        </p:txBody>
      </p:sp>
    </p:spTree>
    <p:extLst>
      <p:ext uri="{BB962C8B-B14F-4D97-AF65-F5344CB8AC3E}">
        <p14:creationId xmlns:p14="http://schemas.microsoft.com/office/powerpoint/2010/main" val="1835031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15</a:t>
            </a:fld>
            <a:endParaRPr lang="en-US" altLang="en-US"/>
          </a:p>
        </p:txBody>
      </p:sp>
    </p:spTree>
    <p:extLst>
      <p:ext uri="{BB962C8B-B14F-4D97-AF65-F5344CB8AC3E}">
        <p14:creationId xmlns:p14="http://schemas.microsoft.com/office/powerpoint/2010/main" val="4184685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B1FE2E-AEEF-4AA0-B708-C40A0AA0A034}" type="slidenum">
              <a:rPr lang="en-US" smtClean="0"/>
              <a:t>16</a:t>
            </a:fld>
            <a:endParaRPr lang="en-US"/>
          </a:p>
        </p:txBody>
      </p:sp>
    </p:spTree>
    <p:extLst>
      <p:ext uri="{BB962C8B-B14F-4D97-AF65-F5344CB8AC3E}">
        <p14:creationId xmlns:p14="http://schemas.microsoft.com/office/powerpoint/2010/main" val="4071718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17</a:t>
            </a:fld>
            <a:endParaRPr lang="en-US" altLang="en-US"/>
          </a:p>
        </p:txBody>
      </p:sp>
    </p:spTree>
    <p:extLst>
      <p:ext uri="{BB962C8B-B14F-4D97-AF65-F5344CB8AC3E}">
        <p14:creationId xmlns:p14="http://schemas.microsoft.com/office/powerpoint/2010/main" val="2302017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18</a:t>
            </a:fld>
            <a:endParaRPr lang="en-US" altLang="en-US"/>
          </a:p>
        </p:txBody>
      </p:sp>
    </p:spTree>
    <p:extLst>
      <p:ext uri="{BB962C8B-B14F-4D97-AF65-F5344CB8AC3E}">
        <p14:creationId xmlns:p14="http://schemas.microsoft.com/office/powerpoint/2010/main" val="3802643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19</a:t>
            </a:fld>
            <a:endParaRPr lang="en-US" altLang="en-US"/>
          </a:p>
        </p:txBody>
      </p:sp>
    </p:spTree>
    <p:extLst>
      <p:ext uri="{BB962C8B-B14F-4D97-AF65-F5344CB8AC3E}">
        <p14:creationId xmlns:p14="http://schemas.microsoft.com/office/powerpoint/2010/main" val="109387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2</a:t>
            </a:fld>
            <a:endParaRPr lang="en-US" altLang="en-US"/>
          </a:p>
        </p:txBody>
      </p:sp>
    </p:spTree>
    <p:extLst>
      <p:ext uri="{BB962C8B-B14F-4D97-AF65-F5344CB8AC3E}">
        <p14:creationId xmlns:p14="http://schemas.microsoft.com/office/powerpoint/2010/main" val="318937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Another set</a:t>
            </a:r>
            <a:r>
              <a:rPr lang="en-US" baseline="0" dirty="0"/>
              <a:t> of concerns that we have heard is that the Call number displaying for a specific library did not below to them, but to another library in their district.  Also, the availability did not reflect those items available in “their” library, the but for the whole district.  And then when you viewed the items, it was difficult to tell which item you were choosing if you wanted to place a hold or do other patron operations.</a:t>
            </a:r>
          </a:p>
          <a:p>
            <a:endParaRPr lang="en-US" baseline="0" dirty="0"/>
          </a:p>
          <a:p>
            <a:r>
              <a:rPr lang="en-US" baseline="0" dirty="0"/>
              <a:t>So after some research, we discovered something called Preferred Call Number which refers to the ability to configure from which library the call number is drawn for display.  So this is something that can be configured.  Further, if we include a field called Availability, and there is a library search limit, then only the more accurate count for those items from that library will be displayed on the results list.  We had also “collapsed” the children (or item records for deduping) but found that was probably not what librarians wanted because it makes it more difficult for students to isolate items and whether they were available or not.</a:t>
            </a:r>
          </a:p>
          <a:p>
            <a:endParaRPr lang="en-US" baseline="0" dirty="0"/>
          </a:p>
          <a:p>
            <a:r>
              <a:rPr lang="en-US" baseline="0" dirty="0"/>
              <a:t>That was all good news.  The troubling news was how to make these changes universal:</a:t>
            </a:r>
          </a:p>
          <a:p>
            <a:r>
              <a:rPr lang="en-US" dirty="0"/>
              <a:t>- Correct wrong call number from other libraries in district (4 fields has to be done once each library in multi-library instances +2000 times)</a:t>
            </a:r>
          </a:p>
          <a:p>
            <a:r>
              <a:rPr lang="en-US" dirty="0"/>
              <a:t>- Add Availability field on results reflecting just this library's holdings (has to be done 600+ times)</a:t>
            </a:r>
          </a:p>
          <a:p>
            <a:r>
              <a:rPr lang="en-US" dirty="0"/>
              <a:t>- Itemize copies so holds can be placed on correct copy (has to be done 600+ times)</a:t>
            </a:r>
          </a:p>
          <a:p>
            <a:pPr marL="174982" indent="-174982">
              <a:buFontTx/>
              <a:buChar char="-"/>
            </a:pPr>
            <a:r>
              <a:rPr lang="en-US" dirty="0"/>
              <a:t>Hide available number because it is for whole district (has to be done once)</a:t>
            </a:r>
          </a:p>
          <a:p>
            <a:endParaRPr lang="en-US" dirty="0"/>
          </a:p>
          <a:p>
            <a:r>
              <a:rPr lang="en-US" dirty="0"/>
              <a:t>So</a:t>
            </a:r>
            <a:r>
              <a:rPr lang="en-US" baseline="0" dirty="0"/>
              <a:t> we are not going to manually making this change statewide, but are asking those that report the “bad” call number, that you open a helpdesk ticket and we will configure those that actually have a call number conflict with other libraries in their district.  We *will* be pursuing some customized scripting that will allow for these changes statewide at a future time with </a:t>
            </a:r>
            <a:r>
              <a:rPr lang="en-US" baseline="0" dirty="0" err="1"/>
              <a:t>SirsiDynix</a:t>
            </a:r>
            <a:r>
              <a:rPr lang="en-US" baseline="0" dirty="0"/>
              <a:t> using one of our platinum services.</a:t>
            </a:r>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2A98CD4F-EC15-4852-9F94-167E05A14D8F}" type="slidenum">
              <a:rPr lang="en-US" smtClean="0"/>
              <a:t>20</a:t>
            </a:fld>
            <a:endParaRPr lang="en-US"/>
          </a:p>
        </p:txBody>
      </p:sp>
    </p:spTree>
    <p:extLst>
      <p:ext uri="{BB962C8B-B14F-4D97-AF65-F5344CB8AC3E}">
        <p14:creationId xmlns:p14="http://schemas.microsoft.com/office/powerpoint/2010/main" val="2720492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21</a:t>
            </a:fld>
            <a:endParaRPr lang="en-US" altLang="en-US"/>
          </a:p>
        </p:txBody>
      </p:sp>
    </p:spTree>
    <p:extLst>
      <p:ext uri="{BB962C8B-B14F-4D97-AF65-F5344CB8AC3E}">
        <p14:creationId xmlns:p14="http://schemas.microsoft.com/office/powerpoint/2010/main" val="2644604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22</a:t>
            </a:fld>
            <a:endParaRPr lang="en-US" altLang="en-US"/>
          </a:p>
        </p:txBody>
      </p:sp>
    </p:spTree>
    <p:extLst>
      <p:ext uri="{BB962C8B-B14F-4D97-AF65-F5344CB8AC3E}">
        <p14:creationId xmlns:p14="http://schemas.microsoft.com/office/powerpoint/2010/main" val="3910506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Screen shot of results before changes – circle bad call number</a:t>
            </a:r>
          </a:p>
          <a:p>
            <a:r>
              <a:rPr lang="en-US"/>
              <a:t>Screen shot post changes – circle good call number and available number</a:t>
            </a:r>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2A98CD4F-EC15-4852-9F94-167E05A14D8F}" type="slidenum">
              <a:rPr lang="en-US" smtClean="0"/>
              <a:t>23</a:t>
            </a:fld>
            <a:endParaRPr lang="en-US"/>
          </a:p>
        </p:txBody>
      </p:sp>
    </p:spTree>
    <p:extLst>
      <p:ext uri="{BB962C8B-B14F-4D97-AF65-F5344CB8AC3E}">
        <p14:creationId xmlns:p14="http://schemas.microsoft.com/office/powerpoint/2010/main" val="2863527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Good example title in Johnstown.  This detail display lists three libraries and implies that each has 1 copy, but in fact the High School has 2 available copies.  The Available number of 3 is representing 2 in the High School and 1 in </a:t>
            </a:r>
            <a:r>
              <a:rPr lang="en-US" baseline="0" dirty="0" err="1"/>
              <a:t>Searfoss</a:t>
            </a:r>
            <a:r>
              <a:rPr lang="en-US" baseline="0" dirty="0"/>
              <a:t>, because the 1 in Adams is not actually available.</a:t>
            </a:r>
          </a:p>
          <a:p>
            <a:endParaRPr lang="en-US" baseline="0" dirty="0"/>
          </a:p>
          <a:p>
            <a:r>
              <a:rPr lang="en-US" baseline="0" dirty="0"/>
              <a:t>This is what Clear Fork looks like now.</a:t>
            </a:r>
          </a:p>
        </p:txBody>
      </p:sp>
      <p:sp>
        <p:nvSpPr>
          <p:cNvPr id="4" name="Slide Number Placeholder 3"/>
          <p:cNvSpPr>
            <a:spLocks noGrp="1"/>
          </p:cNvSpPr>
          <p:nvPr>
            <p:ph type="sldNum" sz="quarter" idx="10"/>
          </p:nvPr>
        </p:nvSpPr>
        <p:spPr/>
        <p:txBody>
          <a:bodyPr/>
          <a:lstStyle/>
          <a:p>
            <a:fld id="{2A98CD4F-EC15-4852-9F94-167E05A14D8F}" type="slidenum">
              <a:rPr lang="en-US" smtClean="0"/>
              <a:t>24</a:t>
            </a:fld>
            <a:endParaRPr lang="en-US"/>
          </a:p>
        </p:txBody>
      </p:sp>
    </p:spTree>
    <p:extLst>
      <p:ext uri="{BB962C8B-B14F-4D97-AF65-F5344CB8AC3E}">
        <p14:creationId xmlns:p14="http://schemas.microsoft.com/office/powerpoint/2010/main" val="3421147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additional feedback we’ve</a:t>
            </a:r>
            <a:r>
              <a:rPr lang="en-US" baseline="0"/>
              <a:t> gotten, even during the initial pilot was to include an “All Libraries” button in the banner so users could expand their search.</a:t>
            </a:r>
            <a:endParaRPr lang="en-US"/>
          </a:p>
          <a:p>
            <a:r>
              <a:rPr lang="en-US"/>
              <a:t>	Screenshot of mock up</a:t>
            </a:r>
          </a:p>
          <a:p>
            <a:pPr defTabSz="933237" eaLnBrk="1" fontAlgn="auto" hangingPunct="1">
              <a:spcBef>
                <a:spcPts val="0"/>
              </a:spcBef>
              <a:spcAft>
                <a:spcPts val="0"/>
              </a:spcAft>
              <a:defRPr/>
            </a:pPr>
            <a:r>
              <a:rPr lang="en-US"/>
              <a:t>Add </a:t>
            </a:r>
            <a:r>
              <a:rPr lang="en-US" err="1"/>
              <a:t>ChiliFresh</a:t>
            </a:r>
            <a:r>
              <a:rPr lang="en-US"/>
              <a:t> Reviews (pull the whole of the INFOhio list from </a:t>
            </a:r>
            <a:r>
              <a:rPr lang="en-US" err="1"/>
              <a:t>ChiliFresh</a:t>
            </a:r>
            <a:r>
              <a:rPr lang="en-US"/>
              <a:t> Tech </a:t>
            </a:r>
            <a:r>
              <a:rPr lang="en-US" err="1"/>
              <a:t>Svcs</a:t>
            </a:r>
            <a:r>
              <a:rPr lang="en-US"/>
              <a:t>. And then</a:t>
            </a:r>
          </a:p>
          <a:p>
            <a:pPr defTabSz="933237" eaLnBrk="1" fontAlgn="auto" hangingPunct="1">
              <a:spcBef>
                <a:spcPts val="0"/>
              </a:spcBef>
              <a:spcAft>
                <a:spcPts val="0"/>
              </a:spcAft>
              <a:defRPr/>
            </a:pPr>
            <a:r>
              <a:rPr lang="en-US"/>
              <a:t>	1) automatically update those</a:t>
            </a:r>
          </a:p>
          <a:p>
            <a:pPr defTabSz="933237" eaLnBrk="1" fontAlgn="auto" hangingPunct="1">
              <a:spcBef>
                <a:spcPts val="0"/>
              </a:spcBef>
              <a:spcAft>
                <a:spcPts val="0"/>
              </a:spcAft>
              <a:defRPr/>
            </a:pPr>
            <a:r>
              <a:rPr lang="en-US"/>
              <a:t>	2) wait for a request from them (we’ve already received 1 or 2)</a:t>
            </a:r>
          </a:p>
          <a:p>
            <a:pPr defTabSz="933237" eaLnBrk="1" fontAlgn="auto" hangingPunct="1">
              <a:spcBef>
                <a:spcPts val="0"/>
              </a:spcBef>
              <a:spcAft>
                <a:spcPts val="0"/>
              </a:spcAft>
              <a:defRPr/>
            </a:pPr>
            <a:r>
              <a:rPr lang="en-US"/>
              <a:t>	3) Get you the list and let you check</a:t>
            </a:r>
            <a:r>
              <a:rPr lang="en-US" baseline="0"/>
              <a:t> with libraries individually</a:t>
            </a:r>
            <a:r>
              <a:rPr lang="en-US"/>
              <a:t> </a:t>
            </a:r>
          </a:p>
          <a:p>
            <a:pPr defTabSz="933237" eaLnBrk="1" fontAlgn="auto" hangingPunct="1">
              <a:spcBef>
                <a:spcPts val="0"/>
              </a:spcBef>
              <a:spcAft>
                <a:spcPts val="0"/>
              </a:spcAft>
              <a:defRPr/>
            </a:pPr>
            <a:r>
              <a:rPr lang="en-US"/>
              <a:t>	Screenshot of Hudson</a:t>
            </a:r>
          </a:p>
          <a:p>
            <a:r>
              <a:rPr lang="en-US"/>
              <a:t>Add Reading Program limiter (difficult; multi-steps each 600 times) and </a:t>
            </a:r>
            <a:r>
              <a:rPr lang="en-US" err="1"/>
              <a:t>lexile</a:t>
            </a:r>
            <a:r>
              <a:rPr lang="en-US"/>
              <a:t> range chart.  This</a:t>
            </a:r>
            <a:r>
              <a:rPr lang="en-US" baseline="0"/>
              <a:t> came from UC and will </a:t>
            </a:r>
            <a:r>
              <a:rPr lang="en-US"/>
              <a:t>take more work.</a:t>
            </a:r>
            <a:r>
              <a:rPr lang="en-US" baseline="0"/>
              <a:t>  It</a:t>
            </a:r>
            <a:r>
              <a:rPr lang="en-US"/>
              <a:t> is not likely to appear this school year.</a:t>
            </a:r>
          </a:p>
          <a:p>
            <a:r>
              <a:rPr lang="en-US"/>
              <a:t>                        Screenshot of mock up</a:t>
            </a:r>
          </a:p>
        </p:txBody>
      </p:sp>
      <p:sp>
        <p:nvSpPr>
          <p:cNvPr id="4" name="Slide Number Placeholder 3"/>
          <p:cNvSpPr>
            <a:spLocks noGrp="1"/>
          </p:cNvSpPr>
          <p:nvPr>
            <p:ph type="sldNum" sz="quarter" idx="10"/>
          </p:nvPr>
        </p:nvSpPr>
        <p:spPr/>
        <p:txBody>
          <a:bodyPr/>
          <a:lstStyle/>
          <a:p>
            <a:fld id="{2A98CD4F-EC15-4852-9F94-167E05A14D8F}" type="slidenum">
              <a:rPr lang="en-US" smtClean="0"/>
              <a:t>25</a:t>
            </a:fld>
            <a:endParaRPr lang="en-US"/>
          </a:p>
        </p:txBody>
      </p:sp>
    </p:spTree>
    <p:extLst>
      <p:ext uri="{BB962C8B-B14F-4D97-AF65-F5344CB8AC3E}">
        <p14:creationId xmlns:p14="http://schemas.microsoft.com/office/powerpoint/2010/main" val="3245880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Mockup</a:t>
            </a:r>
            <a:r>
              <a:rPr lang="en-US" baseline="0"/>
              <a:t> All Libraries link on banner</a:t>
            </a:r>
          </a:p>
          <a:p>
            <a:r>
              <a:rPr lang="en-US" baseline="0"/>
              <a:t>Screenshot of Hudson </a:t>
            </a:r>
            <a:r>
              <a:rPr lang="en-US" baseline="0" err="1"/>
              <a:t>ChiliFresh</a:t>
            </a:r>
            <a:endParaRPr lang="en-US" baseline="0"/>
          </a:p>
          <a:p>
            <a:r>
              <a:rPr lang="en-US" baseline="0"/>
              <a:t>Mock up Reading Program limiters for Program and for Grade </a:t>
            </a:r>
            <a:r>
              <a:rPr lang="en-US" baseline="0" err="1"/>
              <a:t>Levell</a:t>
            </a:r>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2A98CD4F-EC15-4852-9F94-167E05A14D8F}" type="slidenum">
              <a:rPr lang="en-US" smtClean="0"/>
              <a:t>26</a:t>
            </a:fld>
            <a:endParaRPr lang="en-US"/>
          </a:p>
        </p:txBody>
      </p:sp>
    </p:spTree>
    <p:extLst>
      <p:ext uri="{BB962C8B-B14F-4D97-AF65-F5344CB8AC3E}">
        <p14:creationId xmlns:p14="http://schemas.microsoft.com/office/powerpoint/2010/main" val="3858957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98CD4F-EC15-4852-9F94-167E05A14D8F}" type="slidenum">
              <a:rPr lang="en-US" smtClean="0"/>
              <a:t>27</a:t>
            </a:fld>
            <a:endParaRPr lang="en-US"/>
          </a:p>
        </p:txBody>
      </p:sp>
    </p:spTree>
    <p:extLst>
      <p:ext uri="{BB962C8B-B14F-4D97-AF65-F5344CB8AC3E}">
        <p14:creationId xmlns:p14="http://schemas.microsoft.com/office/powerpoint/2010/main" val="791918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a:t>Most</a:t>
            </a:r>
            <a:r>
              <a:rPr lang="en-US" baseline="0"/>
              <a:t> trailers have a recommended viewing list of other trailers that might be similar to the current trailer you are viewing. Also, librarians can add the URL to a specific trailer to their MARC record in the 856 field by clicking on the 856 tag button as shown here. Coming soon: a video tutorial that shows how to add the link and what it looks like in the OPAC. </a:t>
            </a:r>
            <a:endParaRPr lang="en-US"/>
          </a:p>
        </p:txBody>
      </p:sp>
      <p:sp>
        <p:nvSpPr>
          <p:cNvPr id="4" name="Slide Number Placeholder 3"/>
          <p:cNvSpPr>
            <a:spLocks noGrp="1"/>
          </p:cNvSpPr>
          <p:nvPr>
            <p:ph type="sldNum" sz="quarter" idx="10"/>
          </p:nvPr>
        </p:nvSpPr>
        <p:spPr/>
        <p:txBody>
          <a:bodyPr/>
          <a:lstStyle/>
          <a:p>
            <a:fld id="{F2E67ED2-E884-444D-B895-8E4368C1D4C0}" type="slidenum">
              <a:rPr lang="en-US" smtClean="0"/>
              <a:t>28</a:t>
            </a:fld>
            <a:endParaRPr lang="en-US"/>
          </a:p>
        </p:txBody>
      </p:sp>
    </p:spTree>
    <p:extLst>
      <p:ext uri="{BB962C8B-B14F-4D97-AF65-F5344CB8AC3E}">
        <p14:creationId xmlns:p14="http://schemas.microsoft.com/office/powerpoint/2010/main" val="1471111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29</a:t>
            </a:fld>
            <a:endParaRPr lang="en-US" altLang="en-US"/>
          </a:p>
        </p:txBody>
      </p:sp>
    </p:spTree>
    <p:extLst>
      <p:ext uri="{BB962C8B-B14F-4D97-AF65-F5344CB8AC3E}">
        <p14:creationId xmlns:p14="http://schemas.microsoft.com/office/powerpoint/2010/main" val="305446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3</a:t>
            </a:fld>
            <a:endParaRPr lang="en-US" altLang="en-US"/>
          </a:p>
        </p:txBody>
      </p:sp>
    </p:spTree>
    <p:extLst>
      <p:ext uri="{BB962C8B-B14F-4D97-AF65-F5344CB8AC3E}">
        <p14:creationId xmlns:p14="http://schemas.microsoft.com/office/powerpoint/2010/main" val="1905856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30</a:t>
            </a:fld>
            <a:endParaRPr lang="en-US" altLang="en-US"/>
          </a:p>
        </p:txBody>
      </p:sp>
    </p:spTree>
    <p:extLst>
      <p:ext uri="{BB962C8B-B14F-4D97-AF65-F5344CB8AC3E}">
        <p14:creationId xmlns:p14="http://schemas.microsoft.com/office/powerpoint/2010/main" val="2456306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31</a:t>
            </a:fld>
            <a:endParaRPr lang="en-US" altLang="en-US"/>
          </a:p>
        </p:txBody>
      </p:sp>
    </p:spTree>
    <p:extLst>
      <p:ext uri="{BB962C8B-B14F-4D97-AF65-F5344CB8AC3E}">
        <p14:creationId xmlns:p14="http://schemas.microsoft.com/office/powerpoint/2010/main" val="312420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a:headEnd/>
            <a:tailEnd/>
          </a:ln>
        </p:spPr>
      </p:sp>
      <p:sp>
        <p:nvSpPr>
          <p:cNvPr id="2457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altLang="en-US"/>
              <a:t>On our new Advocacy page, you’ll find an easy way to contact your legislators plus Topic Starters to help you write a short email to let them know how #INFOhioWorks for your school!</a:t>
            </a:r>
            <a:endParaRPr lang="en-US" altLang="en-US" smtClean="0"/>
          </a:p>
        </p:txBody>
      </p:sp>
      <p:sp>
        <p:nvSpPr>
          <p:cNvPr id="24580" name="Slide Number Placeholder 3"/>
          <p:cNvSpPr>
            <a:spLocks noGrp="1"/>
          </p:cNvSpPr>
          <p:nvPr>
            <p:ph type="sldNum" sz="quarter" idx="4294967295"/>
          </p:nvPr>
        </p:nvSpPr>
        <p:spPr bwMode="auto">
          <a:xfrm>
            <a:off x="3978132" y="8842030"/>
            <a:ext cx="3043343" cy="467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9FC50A-ADDA-4439-9C4D-5B0C7CEC84BB}" type="slidenum">
              <a:rPr lang="en-US" altLang="en-US" sz="1400">
                <a:solidFill>
                  <a:srgbClr val="000000"/>
                </a:solidFill>
              </a:rPr>
              <a:pPr>
                <a:spcBef>
                  <a:spcPct val="0"/>
                </a:spcBef>
              </a:pPr>
              <a:t>4</a:t>
            </a:fld>
            <a:endParaRPr lang="en-US" altLang="en-US" sz="1400">
              <a:solidFill>
                <a:srgbClr val="000000"/>
              </a:solidFill>
            </a:endParaRPr>
          </a:p>
        </p:txBody>
      </p:sp>
    </p:spTree>
    <p:extLst>
      <p:ext uri="{BB962C8B-B14F-4D97-AF65-F5344CB8AC3E}">
        <p14:creationId xmlns:p14="http://schemas.microsoft.com/office/powerpoint/2010/main" val="340850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5</a:t>
            </a:fld>
            <a:endParaRPr lang="en-US" altLang="en-US"/>
          </a:p>
        </p:txBody>
      </p:sp>
    </p:spTree>
    <p:extLst>
      <p:ext uri="{BB962C8B-B14F-4D97-AF65-F5344CB8AC3E}">
        <p14:creationId xmlns:p14="http://schemas.microsoft.com/office/powerpoint/2010/main" val="369070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6</a:t>
            </a:fld>
            <a:endParaRPr lang="en-US" altLang="en-US"/>
          </a:p>
        </p:txBody>
      </p:sp>
    </p:spTree>
    <p:extLst>
      <p:ext uri="{BB962C8B-B14F-4D97-AF65-F5344CB8AC3E}">
        <p14:creationId xmlns:p14="http://schemas.microsoft.com/office/powerpoint/2010/main" val="344585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7</a:t>
            </a:fld>
            <a:endParaRPr lang="en-US" altLang="en-US"/>
          </a:p>
        </p:txBody>
      </p:sp>
    </p:spTree>
    <p:extLst>
      <p:ext uri="{BB962C8B-B14F-4D97-AF65-F5344CB8AC3E}">
        <p14:creationId xmlns:p14="http://schemas.microsoft.com/office/powerpoint/2010/main" val="68904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8</a:t>
            </a:fld>
            <a:endParaRPr lang="en-US" altLang="en-US"/>
          </a:p>
        </p:txBody>
      </p:sp>
    </p:spTree>
    <p:extLst>
      <p:ext uri="{BB962C8B-B14F-4D97-AF65-F5344CB8AC3E}">
        <p14:creationId xmlns:p14="http://schemas.microsoft.com/office/powerpoint/2010/main" val="280901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CD22A-92DF-48B8-8661-6EC0928A5884}" type="slidenum">
              <a:rPr lang="en-US" altLang="en-US" smtClean="0"/>
              <a:pPr>
                <a:defRPr/>
              </a:pPr>
              <a:t>9</a:t>
            </a:fld>
            <a:endParaRPr lang="en-US" altLang="en-US"/>
          </a:p>
        </p:txBody>
      </p:sp>
    </p:spTree>
    <p:extLst>
      <p:ext uri="{BB962C8B-B14F-4D97-AF65-F5344CB8AC3E}">
        <p14:creationId xmlns:p14="http://schemas.microsoft.com/office/powerpoint/2010/main" val="244921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noFill/>
            <a:ln w="508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 name="Text Box 12"/>
          <p:cNvSpPr txBox="1">
            <a:spLocks noChangeArrowheads="1"/>
          </p:cNvSpPr>
          <p:nvPr userDrawn="1"/>
        </p:nvSpPr>
        <p:spPr bwMode="auto">
          <a:xfrm>
            <a:off x="4038600" y="914400"/>
            <a:ext cx="36576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endParaRPr lang="en-US" altLang="en-US" sz="5400" smtClean="0">
              <a:solidFill>
                <a:schemeClr val="tx2"/>
              </a:solidFill>
              <a:latin typeface="Times New Roman" panose="02020603050405020304" pitchFamily="18" charset="0"/>
            </a:endParaRPr>
          </a:p>
          <a:p>
            <a:pPr algn="ctr" eaLnBrk="1" hangingPunct="1">
              <a:spcBef>
                <a:spcPct val="50000"/>
              </a:spcBef>
              <a:defRPr/>
            </a:pPr>
            <a:endParaRPr lang="en-US" altLang="en-US" sz="5400" smtClean="0">
              <a:solidFill>
                <a:schemeClr val="tx2"/>
              </a:solidFill>
              <a:latin typeface="Times New Roman" panose="02020603050405020304" pitchFamily="18" charset="0"/>
            </a:endParaRPr>
          </a:p>
        </p:txBody>
      </p:sp>
      <p:sp>
        <p:nvSpPr>
          <p:cNvPr id="5126" name="Rectangle 6"/>
          <p:cNvSpPr>
            <a:spLocks noGrp="1" noChangeArrowheads="1"/>
          </p:cNvSpPr>
          <p:nvPr>
            <p:ph type="ctrTitle"/>
          </p:nvPr>
        </p:nvSpPr>
        <p:spPr>
          <a:xfrm>
            <a:off x="1219200" y="762000"/>
            <a:ext cx="6781800" cy="2559050"/>
          </a:xfrm>
        </p:spPr>
        <p:txBody>
          <a:bodyPr anchorCtr="1"/>
          <a:lstStyle>
            <a:lvl1pPr algn="ctr">
              <a:defRPr sz="5400"/>
            </a:lvl1pPr>
          </a:lstStyle>
          <a:p>
            <a:endParaRPr lang="en-US" dirty="0"/>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endParaRPr lang="en-US"/>
          </a:p>
          <a:p>
            <a:endParaRPr lang="en-US"/>
          </a:p>
          <a:p>
            <a:endParaRPr lang="en-US"/>
          </a:p>
        </p:txBody>
      </p:sp>
      <p:sp>
        <p:nvSpPr>
          <p:cNvPr id="9" name="Rectangle 8"/>
          <p:cNvSpPr>
            <a:spLocks noGrp="1" noChangeArrowheads="1"/>
          </p:cNvSpPr>
          <p:nvPr>
            <p:ph type="dt" sz="half" idx="10"/>
          </p:nvPr>
        </p:nvSpPr>
        <p:spPr>
          <a:xfrm>
            <a:off x="457200" y="6248400"/>
            <a:ext cx="2054225" cy="457200"/>
          </a:xfrm>
        </p:spPr>
        <p:txBody>
          <a:bodyPr/>
          <a:lstStyle>
            <a:lvl1pPr>
              <a:defRPr dirty="0" smtClean="0"/>
            </a:lvl1pPr>
          </a:lstStyle>
          <a:p>
            <a:pPr>
              <a:defRPr/>
            </a:pPr>
            <a:r>
              <a:rPr lang="en-US" smtClean="0"/>
              <a:t>December 9, 2016</a:t>
            </a:r>
            <a:endParaRPr lang="en-US"/>
          </a:p>
        </p:txBody>
      </p:sp>
      <p:sp>
        <p:nvSpPr>
          <p:cNvPr id="10" name="Rectangle 9"/>
          <p:cNvSpPr>
            <a:spLocks noGrp="1" noChangeArrowheads="1"/>
          </p:cNvSpPr>
          <p:nvPr>
            <p:ph type="ftr" sz="quarter" idx="11"/>
          </p:nvPr>
        </p:nvSpPr>
        <p:spPr>
          <a:xfrm>
            <a:off x="3276600" y="6248400"/>
            <a:ext cx="2887663" cy="457200"/>
          </a:xfrm>
        </p:spPr>
        <p:txBody>
          <a:bodyPr/>
          <a:lstStyle>
            <a:lvl1pPr>
              <a:defRPr/>
            </a:lvl1pPr>
          </a:lstStyle>
          <a:p>
            <a:pPr>
              <a:defRPr/>
            </a:pPr>
            <a:r>
              <a:rPr lang="en-US"/>
              <a:t>INFOhio Technical Roundtable</a:t>
            </a:r>
          </a:p>
        </p:txBody>
      </p:sp>
      <p:sp>
        <p:nvSpPr>
          <p:cNvPr id="11" name="Rectangle 10"/>
          <p:cNvSpPr>
            <a:spLocks noGrp="1" noChangeArrowheads="1"/>
          </p:cNvSpPr>
          <p:nvPr>
            <p:ph type="sldNum" sz="quarter" idx="12"/>
          </p:nvPr>
        </p:nvSpPr>
        <p:spPr>
          <a:xfrm>
            <a:off x="6781800" y="6248400"/>
            <a:ext cx="1905000" cy="457200"/>
          </a:xfrm>
        </p:spPr>
        <p:txBody>
          <a:bodyPr/>
          <a:lstStyle>
            <a:lvl1pPr>
              <a:defRPr/>
            </a:lvl1pPr>
          </a:lstStyle>
          <a:p>
            <a:pPr>
              <a:defRPr/>
            </a:pPr>
            <a:fld id="{473A3D8A-7043-47B1-89A6-BAAD7D357FD9}" type="slidenum">
              <a:rPr lang="en-US" altLang="en-US"/>
              <a:pPr>
                <a:defRPr/>
              </a:pPr>
              <a:t>‹#›</a:t>
            </a:fld>
            <a:endParaRPr lang="en-US" altLang="en-US"/>
          </a:p>
        </p:txBody>
      </p:sp>
    </p:spTree>
    <p:extLst>
      <p:ext uri="{BB962C8B-B14F-4D97-AF65-F5344CB8AC3E}">
        <p14:creationId xmlns:p14="http://schemas.microsoft.com/office/powerpoint/2010/main" val="416097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381000" y="6248400"/>
            <a:ext cx="2057400" cy="457200"/>
          </a:xfrm>
        </p:spPr>
        <p:txBody>
          <a:bodyPr/>
          <a:lstStyle>
            <a:lvl1pPr>
              <a:defRPr/>
            </a:lvl1pPr>
          </a:lstStyle>
          <a:p>
            <a:pPr>
              <a:defRPr/>
            </a:pPr>
            <a:r>
              <a:rPr lang="en-US" smtClean="0">
                <a:solidFill>
                  <a:srgbClr val="000000"/>
                </a:solidFill>
              </a:rPr>
              <a:t>December 9, 2016</a:t>
            </a:r>
            <a:endParaRPr lang="en-US">
              <a:solidFill>
                <a:srgbClr val="000000"/>
              </a:solidFill>
            </a:endParaRPr>
          </a:p>
        </p:txBody>
      </p:sp>
      <p:sp>
        <p:nvSpPr>
          <p:cNvPr id="5" name="Rectangle 9"/>
          <p:cNvSpPr>
            <a:spLocks noGrp="1" noChangeArrowheads="1"/>
          </p:cNvSpPr>
          <p:nvPr>
            <p:ph type="ftr" sz="quarter" idx="11"/>
          </p:nvPr>
        </p:nvSpPr>
        <p:spPr>
          <a:xfrm>
            <a:off x="3276600" y="6248400"/>
            <a:ext cx="2895600" cy="457200"/>
          </a:xfrm>
        </p:spPr>
        <p:txBody>
          <a:bodyPr/>
          <a:lstStyle>
            <a:lvl1pPr>
              <a:defRPr/>
            </a:lvl1pPr>
          </a:lstStyle>
          <a:p>
            <a:pPr>
              <a:defRPr/>
            </a:pPr>
            <a:r>
              <a:rPr lang="en-US">
                <a:solidFill>
                  <a:srgbClr val="000000"/>
                </a:solidFill>
              </a:rPr>
              <a:t>INFOhio Technical Roundtable</a:t>
            </a:r>
          </a:p>
        </p:txBody>
      </p:sp>
      <p:sp>
        <p:nvSpPr>
          <p:cNvPr id="6" name="Rectangle 5"/>
          <p:cNvSpPr>
            <a:spLocks noGrp="1" noChangeArrowheads="1"/>
          </p:cNvSpPr>
          <p:nvPr>
            <p:ph type="sldNum" sz="quarter" idx="12"/>
          </p:nvPr>
        </p:nvSpPr>
        <p:spPr>
          <a:xfrm>
            <a:off x="6858000" y="6248400"/>
            <a:ext cx="1905000" cy="457200"/>
          </a:xfrm>
        </p:spPr>
        <p:txBody>
          <a:bodyPr/>
          <a:lstStyle>
            <a:lvl1pPr>
              <a:defRPr/>
            </a:lvl1pPr>
          </a:lstStyle>
          <a:p>
            <a:fld id="{3582B100-C3EA-492E-B5AF-EEAB3EAFF5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029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381000" y="6248400"/>
            <a:ext cx="2057400" cy="457200"/>
          </a:xfrm>
        </p:spPr>
        <p:txBody>
          <a:bodyPr/>
          <a:lstStyle>
            <a:lvl1pPr>
              <a:defRPr/>
            </a:lvl1pPr>
          </a:lstStyle>
          <a:p>
            <a:pPr>
              <a:defRPr/>
            </a:pPr>
            <a:r>
              <a:rPr lang="en-US" smtClean="0">
                <a:solidFill>
                  <a:srgbClr val="000000"/>
                </a:solidFill>
              </a:rPr>
              <a:t>December 9, 2016</a:t>
            </a:r>
            <a:endParaRPr lang="en-US">
              <a:solidFill>
                <a:srgbClr val="000000"/>
              </a:solidFill>
            </a:endParaRPr>
          </a:p>
        </p:txBody>
      </p:sp>
      <p:sp>
        <p:nvSpPr>
          <p:cNvPr id="6" name="Rectangle 9"/>
          <p:cNvSpPr>
            <a:spLocks noGrp="1" noChangeArrowheads="1"/>
          </p:cNvSpPr>
          <p:nvPr>
            <p:ph type="ftr" sz="quarter" idx="11"/>
          </p:nvPr>
        </p:nvSpPr>
        <p:spPr>
          <a:xfrm>
            <a:off x="3276600" y="6248400"/>
            <a:ext cx="2895600" cy="457200"/>
          </a:xfrm>
        </p:spPr>
        <p:txBody>
          <a:bodyPr/>
          <a:lstStyle>
            <a:lvl1pPr>
              <a:defRPr/>
            </a:lvl1pPr>
          </a:lstStyle>
          <a:p>
            <a:pPr>
              <a:defRPr/>
            </a:pPr>
            <a:r>
              <a:rPr lang="en-US">
                <a:solidFill>
                  <a:srgbClr val="000000"/>
                </a:solidFill>
              </a:rPr>
              <a:t>INFOhio Technical Roundtable</a:t>
            </a:r>
          </a:p>
        </p:txBody>
      </p:sp>
      <p:sp>
        <p:nvSpPr>
          <p:cNvPr id="7" name="Rectangle 6"/>
          <p:cNvSpPr>
            <a:spLocks noGrp="1" noChangeArrowheads="1"/>
          </p:cNvSpPr>
          <p:nvPr>
            <p:ph type="sldNum" sz="quarter" idx="12"/>
          </p:nvPr>
        </p:nvSpPr>
        <p:spPr>
          <a:xfrm>
            <a:off x="6858000" y="6248400"/>
            <a:ext cx="1905000" cy="457200"/>
          </a:xfrm>
        </p:spPr>
        <p:txBody>
          <a:bodyPr/>
          <a:lstStyle>
            <a:lvl1pPr>
              <a:defRPr/>
            </a:lvl1pPr>
          </a:lstStyle>
          <a:p>
            <a:fld id="{F40EC07A-B0E7-4935-9F6F-58BD433C5C8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7038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2" name="Rectangle 1"/>
          <p:cNvSpPr/>
          <p:nvPr userDrawn="1"/>
        </p:nvSpPr>
        <p:spPr>
          <a:xfrm>
            <a:off x="381000" y="381000"/>
            <a:ext cx="8382000" cy="563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 name="Rectangle 8"/>
          <p:cNvSpPr>
            <a:spLocks noGrp="1" noChangeArrowheads="1"/>
          </p:cNvSpPr>
          <p:nvPr>
            <p:ph type="dt" sz="half" idx="10"/>
          </p:nvPr>
        </p:nvSpPr>
        <p:spPr>
          <a:xfrm>
            <a:off x="381000" y="6248400"/>
            <a:ext cx="2057400" cy="457200"/>
          </a:xfrm>
        </p:spPr>
        <p:txBody>
          <a:bodyPr/>
          <a:lstStyle>
            <a:lvl1pPr>
              <a:defRPr/>
            </a:lvl1pPr>
          </a:lstStyle>
          <a:p>
            <a:pPr>
              <a:defRPr/>
            </a:pPr>
            <a:r>
              <a:rPr lang="en-US" smtClean="0">
                <a:solidFill>
                  <a:srgbClr val="000000"/>
                </a:solidFill>
              </a:rPr>
              <a:t>December 9, 2016</a:t>
            </a:r>
            <a:endParaRPr lang="en-US">
              <a:solidFill>
                <a:srgbClr val="000000"/>
              </a:solidFill>
            </a:endParaRPr>
          </a:p>
        </p:txBody>
      </p:sp>
      <p:sp>
        <p:nvSpPr>
          <p:cNvPr id="4" name="Rectangle 9"/>
          <p:cNvSpPr>
            <a:spLocks noGrp="1" noChangeArrowheads="1"/>
          </p:cNvSpPr>
          <p:nvPr>
            <p:ph type="ftr" sz="quarter" idx="11"/>
          </p:nvPr>
        </p:nvSpPr>
        <p:spPr>
          <a:xfrm>
            <a:off x="3276600" y="6248400"/>
            <a:ext cx="2895600" cy="457200"/>
          </a:xfrm>
        </p:spPr>
        <p:txBody>
          <a:bodyPr/>
          <a:lstStyle>
            <a:lvl1pPr>
              <a:defRPr/>
            </a:lvl1pPr>
          </a:lstStyle>
          <a:p>
            <a:pPr>
              <a:defRPr/>
            </a:pPr>
            <a:r>
              <a:rPr lang="en-US">
                <a:solidFill>
                  <a:srgbClr val="000000"/>
                </a:solidFill>
              </a:rPr>
              <a:t>INFOhio Technical Roundtable</a:t>
            </a:r>
          </a:p>
        </p:txBody>
      </p:sp>
      <p:sp>
        <p:nvSpPr>
          <p:cNvPr id="5" name="Rectangle 4"/>
          <p:cNvSpPr>
            <a:spLocks noGrp="1" noChangeArrowheads="1"/>
          </p:cNvSpPr>
          <p:nvPr>
            <p:ph type="sldNum" sz="quarter" idx="12"/>
          </p:nvPr>
        </p:nvSpPr>
        <p:spPr>
          <a:xfrm>
            <a:off x="6858000" y="6248400"/>
            <a:ext cx="1905000" cy="457200"/>
          </a:xfrm>
        </p:spPr>
        <p:txBody>
          <a:bodyPr/>
          <a:lstStyle>
            <a:lvl1pPr>
              <a:defRPr/>
            </a:lvl1pPr>
          </a:lstStyle>
          <a:p>
            <a:fld id="{341064D1-37B8-4EED-8688-DF1F68E214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7158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B1684-35B9-4CB6-BF2F-79B57DF3D72A}"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6CCB4-D220-4877-9603-9B799B3E7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196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B1684-35B9-4CB6-BF2F-79B57DF3D72A}"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6CCB4-D220-4877-9603-9B799B3E7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330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B1684-35B9-4CB6-BF2F-79B57DF3D72A}"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6CCB4-D220-4877-9603-9B799B3E7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623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6B1684-35B9-4CB6-BF2F-79B57DF3D72A}"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6CCB4-D220-4877-9603-9B799B3E7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4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6B1684-35B9-4CB6-BF2F-79B57DF3D72A}" type="datetimeFigureOut">
              <a:rPr lang="en-US" smtClean="0">
                <a:solidFill>
                  <a:prstClr val="black">
                    <a:tint val="75000"/>
                  </a:prstClr>
                </a:solidFill>
              </a:rPr>
              <a:pPr/>
              <a:t>12/8/2016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76CCB4-D220-4877-9603-9B799B3E7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541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6B1684-35B9-4CB6-BF2F-79B57DF3D72A}" type="datetimeFigureOut">
              <a:rPr lang="en-US" smtClean="0">
                <a:solidFill>
                  <a:prstClr val="black">
                    <a:tint val="75000"/>
                  </a:prstClr>
                </a:solidFill>
              </a:rPr>
              <a:pPr/>
              <a:t>12/8/2016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76CCB4-D220-4877-9603-9B799B3E7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161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B1684-35B9-4CB6-BF2F-79B57DF3D72A}" type="datetimeFigureOut">
              <a:rPr lang="en-US" smtClean="0">
                <a:solidFill>
                  <a:prstClr val="black">
                    <a:tint val="75000"/>
                  </a:prstClr>
                </a:solidFill>
              </a:rPr>
              <a:pPr/>
              <a:t>12/8/2016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76CCB4-D220-4877-9603-9B799B3E7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18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381000" y="6248400"/>
            <a:ext cx="2057400" cy="457200"/>
          </a:xfrm>
        </p:spPr>
        <p:txBody>
          <a:bodyPr/>
          <a:lstStyle>
            <a:lvl1pPr>
              <a:defRPr dirty="0" smtClean="0"/>
            </a:lvl1pPr>
          </a:lstStyle>
          <a:p>
            <a:pPr>
              <a:defRPr/>
            </a:pPr>
            <a:r>
              <a:rPr lang="en-US" smtClean="0"/>
              <a:t>December 9, 2016</a:t>
            </a:r>
            <a:endParaRPr lang="en-US"/>
          </a:p>
        </p:txBody>
      </p:sp>
      <p:sp>
        <p:nvSpPr>
          <p:cNvPr id="5" name="Rectangle 9"/>
          <p:cNvSpPr>
            <a:spLocks noGrp="1" noChangeArrowheads="1"/>
          </p:cNvSpPr>
          <p:nvPr>
            <p:ph type="ftr" sz="quarter" idx="11"/>
          </p:nvPr>
        </p:nvSpPr>
        <p:spPr>
          <a:xfrm>
            <a:off x="3276600" y="6248400"/>
            <a:ext cx="2895600" cy="457200"/>
          </a:xfrm>
        </p:spPr>
        <p:txBody>
          <a:bodyPr/>
          <a:lstStyle>
            <a:lvl1pPr>
              <a:defRPr/>
            </a:lvl1pPr>
          </a:lstStyle>
          <a:p>
            <a:pPr>
              <a:defRPr/>
            </a:pPr>
            <a:r>
              <a:rPr lang="en-US"/>
              <a:t>INFOhio Technical Roundtable</a:t>
            </a:r>
          </a:p>
        </p:txBody>
      </p:sp>
      <p:sp>
        <p:nvSpPr>
          <p:cNvPr id="6" name="Rectangle 5"/>
          <p:cNvSpPr>
            <a:spLocks noGrp="1" noChangeArrowheads="1"/>
          </p:cNvSpPr>
          <p:nvPr>
            <p:ph type="sldNum" sz="quarter" idx="12"/>
          </p:nvPr>
        </p:nvSpPr>
        <p:spPr>
          <a:xfrm>
            <a:off x="6858000" y="6248400"/>
            <a:ext cx="1905000" cy="457200"/>
          </a:xfrm>
        </p:spPr>
        <p:txBody>
          <a:bodyPr/>
          <a:lstStyle>
            <a:lvl1pPr>
              <a:defRPr/>
            </a:lvl1pPr>
          </a:lstStyle>
          <a:p>
            <a:pPr>
              <a:defRPr/>
            </a:pPr>
            <a:fld id="{F26697CE-F49C-495B-B5E3-76A904FE79C2}" type="slidenum">
              <a:rPr lang="en-US" altLang="en-US"/>
              <a:pPr>
                <a:defRPr/>
              </a:pPr>
              <a:t>‹#›</a:t>
            </a:fld>
            <a:endParaRPr lang="en-US" altLang="en-US"/>
          </a:p>
        </p:txBody>
      </p:sp>
    </p:spTree>
    <p:extLst>
      <p:ext uri="{BB962C8B-B14F-4D97-AF65-F5344CB8AC3E}">
        <p14:creationId xmlns:p14="http://schemas.microsoft.com/office/powerpoint/2010/main" val="1007194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B1684-35B9-4CB6-BF2F-79B57DF3D72A}"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6CCB4-D220-4877-9603-9B799B3E7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954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B1684-35B9-4CB6-BF2F-79B57DF3D72A}"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6CCB4-D220-4877-9603-9B799B3E7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688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B1684-35B9-4CB6-BF2F-79B57DF3D72A}"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6CCB4-D220-4877-9603-9B799B3E7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770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B1684-35B9-4CB6-BF2F-79B57DF3D72A}"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6CCB4-D220-4877-9603-9B799B3E7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99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381000" y="6248400"/>
            <a:ext cx="2057400" cy="457200"/>
          </a:xfrm>
        </p:spPr>
        <p:txBody>
          <a:bodyPr/>
          <a:lstStyle>
            <a:lvl1pPr>
              <a:defRPr dirty="0" smtClean="0"/>
            </a:lvl1pPr>
          </a:lstStyle>
          <a:p>
            <a:pPr>
              <a:defRPr/>
            </a:pPr>
            <a:r>
              <a:rPr lang="en-US" smtClean="0"/>
              <a:t>December 9, 2016</a:t>
            </a:r>
            <a:endParaRPr lang="en-US"/>
          </a:p>
        </p:txBody>
      </p:sp>
      <p:sp>
        <p:nvSpPr>
          <p:cNvPr id="6" name="Rectangle 9"/>
          <p:cNvSpPr>
            <a:spLocks noGrp="1" noChangeArrowheads="1"/>
          </p:cNvSpPr>
          <p:nvPr>
            <p:ph type="ftr" sz="quarter" idx="11"/>
          </p:nvPr>
        </p:nvSpPr>
        <p:spPr>
          <a:xfrm>
            <a:off x="3276600" y="6248400"/>
            <a:ext cx="2895600" cy="457200"/>
          </a:xfrm>
        </p:spPr>
        <p:txBody>
          <a:bodyPr/>
          <a:lstStyle>
            <a:lvl1pPr>
              <a:defRPr/>
            </a:lvl1pPr>
          </a:lstStyle>
          <a:p>
            <a:pPr>
              <a:defRPr/>
            </a:pPr>
            <a:r>
              <a:rPr lang="en-US"/>
              <a:t>INFOhio Technical Roundtable</a:t>
            </a:r>
          </a:p>
        </p:txBody>
      </p:sp>
      <p:sp>
        <p:nvSpPr>
          <p:cNvPr id="7" name="Rectangle 6"/>
          <p:cNvSpPr>
            <a:spLocks noGrp="1" noChangeArrowheads="1"/>
          </p:cNvSpPr>
          <p:nvPr>
            <p:ph type="sldNum" sz="quarter" idx="12"/>
          </p:nvPr>
        </p:nvSpPr>
        <p:spPr>
          <a:xfrm>
            <a:off x="6858000" y="6248400"/>
            <a:ext cx="1905000" cy="457200"/>
          </a:xfrm>
        </p:spPr>
        <p:txBody>
          <a:bodyPr/>
          <a:lstStyle>
            <a:lvl1pPr>
              <a:defRPr/>
            </a:lvl1pPr>
          </a:lstStyle>
          <a:p>
            <a:pPr>
              <a:defRPr/>
            </a:pPr>
            <a:fld id="{BECED985-1904-4A2A-9B5A-7D33BC0F75AC}" type="slidenum">
              <a:rPr lang="en-US" altLang="en-US"/>
              <a:pPr>
                <a:defRPr/>
              </a:pPr>
              <a:t>‹#›</a:t>
            </a:fld>
            <a:endParaRPr lang="en-US" altLang="en-US"/>
          </a:p>
        </p:txBody>
      </p:sp>
    </p:spTree>
    <p:extLst>
      <p:ext uri="{BB962C8B-B14F-4D97-AF65-F5344CB8AC3E}">
        <p14:creationId xmlns:p14="http://schemas.microsoft.com/office/powerpoint/2010/main" val="174510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2" name="Rectangle 1"/>
          <p:cNvSpPr/>
          <p:nvPr userDrawn="1"/>
        </p:nvSpPr>
        <p:spPr>
          <a:xfrm>
            <a:off x="381000" y="381000"/>
            <a:ext cx="8382000" cy="563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ectangle 8"/>
          <p:cNvSpPr>
            <a:spLocks noGrp="1" noChangeArrowheads="1"/>
          </p:cNvSpPr>
          <p:nvPr>
            <p:ph type="dt" sz="half" idx="10"/>
          </p:nvPr>
        </p:nvSpPr>
        <p:spPr>
          <a:xfrm>
            <a:off x="381000" y="6248400"/>
            <a:ext cx="2057400" cy="457200"/>
          </a:xfrm>
        </p:spPr>
        <p:txBody>
          <a:bodyPr/>
          <a:lstStyle>
            <a:lvl1pPr>
              <a:defRPr dirty="0" smtClean="0"/>
            </a:lvl1pPr>
          </a:lstStyle>
          <a:p>
            <a:pPr>
              <a:defRPr/>
            </a:pPr>
            <a:r>
              <a:rPr lang="en-US" smtClean="0"/>
              <a:t>December 9, 2016</a:t>
            </a:r>
            <a:endParaRPr lang="en-US"/>
          </a:p>
        </p:txBody>
      </p:sp>
      <p:sp>
        <p:nvSpPr>
          <p:cNvPr id="4" name="Rectangle 9"/>
          <p:cNvSpPr>
            <a:spLocks noGrp="1" noChangeArrowheads="1"/>
          </p:cNvSpPr>
          <p:nvPr>
            <p:ph type="ftr" sz="quarter" idx="11"/>
          </p:nvPr>
        </p:nvSpPr>
        <p:spPr>
          <a:xfrm>
            <a:off x="3276600" y="6248400"/>
            <a:ext cx="2895600" cy="457200"/>
          </a:xfrm>
        </p:spPr>
        <p:txBody>
          <a:bodyPr/>
          <a:lstStyle>
            <a:lvl1pPr>
              <a:defRPr/>
            </a:lvl1pPr>
          </a:lstStyle>
          <a:p>
            <a:pPr>
              <a:defRPr/>
            </a:pPr>
            <a:r>
              <a:rPr lang="en-US"/>
              <a:t>INFOhio Technical Roundtable</a:t>
            </a:r>
          </a:p>
        </p:txBody>
      </p:sp>
      <p:sp>
        <p:nvSpPr>
          <p:cNvPr id="5" name="Rectangle 4"/>
          <p:cNvSpPr>
            <a:spLocks noGrp="1" noChangeArrowheads="1"/>
          </p:cNvSpPr>
          <p:nvPr>
            <p:ph type="sldNum" sz="quarter" idx="12"/>
          </p:nvPr>
        </p:nvSpPr>
        <p:spPr>
          <a:xfrm>
            <a:off x="6858000" y="6248400"/>
            <a:ext cx="1905000" cy="457200"/>
          </a:xfrm>
        </p:spPr>
        <p:txBody>
          <a:bodyPr/>
          <a:lstStyle>
            <a:lvl1pPr>
              <a:defRPr/>
            </a:lvl1pPr>
          </a:lstStyle>
          <a:p>
            <a:pPr>
              <a:defRPr/>
            </a:pPr>
            <a:fld id="{3547C064-668C-4B49-B19D-08EF076B9AA0}" type="slidenum">
              <a:rPr lang="en-US" altLang="en-US"/>
              <a:pPr>
                <a:defRPr/>
              </a:pPr>
              <a:t>‹#›</a:t>
            </a:fld>
            <a:endParaRPr lang="en-US" altLang="en-US"/>
          </a:p>
        </p:txBody>
      </p:sp>
    </p:spTree>
    <p:extLst>
      <p:ext uri="{BB962C8B-B14F-4D97-AF65-F5344CB8AC3E}">
        <p14:creationId xmlns:p14="http://schemas.microsoft.com/office/powerpoint/2010/main" val="43519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9, 2016</a:t>
            </a:r>
            <a:endParaRPr lang="en-US"/>
          </a:p>
        </p:txBody>
      </p:sp>
      <p:sp>
        <p:nvSpPr>
          <p:cNvPr id="6" name="Footer Placeholder 5"/>
          <p:cNvSpPr>
            <a:spLocks noGrp="1"/>
          </p:cNvSpPr>
          <p:nvPr>
            <p:ph type="ftr" sz="quarter" idx="11"/>
          </p:nvPr>
        </p:nvSpPr>
        <p:spPr/>
        <p:txBody>
          <a:bodyPr/>
          <a:lstStyle/>
          <a:p>
            <a:r>
              <a:rPr lang="en-US" smtClean="0"/>
              <a:t>INFOhio Technical Roundtable</a:t>
            </a:r>
            <a:endParaRPr lang="en-US"/>
          </a:p>
        </p:txBody>
      </p:sp>
      <p:sp>
        <p:nvSpPr>
          <p:cNvPr id="7" name="Slide Number Placeholder 6"/>
          <p:cNvSpPr>
            <a:spLocks noGrp="1"/>
          </p:cNvSpPr>
          <p:nvPr>
            <p:ph type="sldNum" sz="quarter" idx="12"/>
          </p:nvPr>
        </p:nvSpPr>
        <p:spPr/>
        <p:txBody>
          <a:bodyPr/>
          <a:lstStyle/>
          <a:p>
            <a:fld id="{1CAFDA75-6AF8-5E49-A47F-25446BC3EB77}" type="slidenum">
              <a:rPr lang="en-US" smtClean="0"/>
              <a:t>‹#›</a:t>
            </a:fld>
            <a:endParaRPr lang="en-US"/>
          </a:p>
        </p:txBody>
      </p:sp>
    </p:spTree>
    <p:extLst>
      <p:ext uri="{BB962C8B-B14F-4D97-AF65-F5344CB8AC3E}">
        <p14:creationId xmlns:p14="http://schemas.microsoft.com/office/powerpoint/2010/main" val="102481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December 9, 2016</a:t>
            </a:r>
            <a:endParaRPr lang="en-US"/>
          </a:p>
        </p:txBody>
      </p:sp>
      <p:sp>
        <p:nvSpPr>
          <p:cNvPr id="5" name="Footer Placeholder 4"/>
          <p:cNvSpPr>
            <a:spLocks noGrp="1"/>
          </p:cNvSpPr>
          <p:nvPr>
            <p:ph type="ftr" sz="quarter" idx="11"/>
          </p:nvPr>
        </p:nvSpPr>
        <p:spPr/>
        <p:txBody>
          <a:bodyPr/>
          <a:lstStyle/>
          <a:p>
            <a:r>
              <a:rPr lang="en-US" smtClean="0"/>
              <a:t>INFOhio Technical Roundtable</a:t>
            </a:r>
            <a:endParaRPr lang="en-US"/>
          </a:p>
        </p:txBody>
      </p:sp>
      <p:sp>
        <p:nvSpPr>
          <p:cNvPr id="6" name="Slide Number Placeholder 5"/>
          <p:cNvSpPr>
            <a:spLocks noGrp="1"/>
          </p:cNvSpPr>
          <p:nvPr>
            <p:ph type="sldNum" sz="quarter" idx="12"/>
          </p:nvPr>
        </p:nvSpPr>
        <p:spPr/>
        <p:txBody>
          <a:bodyPr/>
          <a:lstStyle/>
          <a:p>
            <a:fld id="{1CAFDA75-6AF8-5E49-A47F-25446BC3EB77}" type="slidenum">
              <a:rPr lang="en-US" smtClean="0"/>
              <a:t>‹#›</a:t>
            </a:fld>
            <a:endParaRPr lang="en-US"/>
          </a:p>
        </p:txBody>
      </p:sp>
    </p:spTree>
    <p:extLst>
      <p:ext uri="{BB962C8B-B14F-4D97-AF65-F5344CB8AC3E}">
        <p14:creationId xmlns:p14="http://schemas.microsoft.com/office/powerpoint/2010/main" val="291858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December 9, 2016</a:t>
            </a:r>
            <a:endParaRPr lang="en-US" dirty="0"/>
          </a:p>
        </p:txBody>
      </p:sp>
      <p:sp>
        <p:nvSpPr>
          <p:cNvPr id="6" name="Footer Placeholder 5"/>
          <p:cNvSpPr>
            <a:spLocks noGrp="1"/>
          </p:cNvSpPr>
          <p:nvPr>
            <p:ph type="ftr" sz="quarter" idx="11"/>
          </p:nvPr>
        </p:nvSpPr>
        <p:spPr/>
        <p:txBody>
          <a:bodyPr/>
          <a:lstStyle/>
          <a:p>
            <a:r>
              <a:rPr lang="en-US" smtClean="0"/>
              <a:t>INFOhio Technical Roundtable</a:t>
            </a:r>
            <a:endParaRPr lang="en-US" dirty="0"/>
          </a:p>
        </p:txBody>
      </p:sp>
      <p:sp>
        <p:nvSpPr>
          <p:cNvPr id="7" name="Slide Number Placeholder 6"/>
          <p:cNvSpPr>
            <a:spLocks noGrp="1"/>
          </p:cNvSpPr>
          <p:nvPr>
            <p:ph type="sldNum" sz="quarter" idx="12"/>
          </p:nvPr>
        </p:nvSpPr>
        <p:spPr/>
        <p:txBody>
          <a:bodyPr/>
          <a:lstStyle/>
          <a:p>
            <a:fld id="{19371D3E-5A18-49EB-AD2A-429AF165759F}"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50703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42FD0-575F-4DD7-ACA5-1295A0956FBB}"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EA5F78-D4FF-411D-B2F1-6FB422E506AD}" type="slidenum">
              <a:rPr lang="en-US" smtClean="0"/>
              <a:t>‹#›</a:t>
            </a:fld>
            <a:endParaRPr lang="en-US"/>
          </a:p>
        </p:txBody>
      </p:sp>
    </p:spTree>
    <p:extLst>
      <p:ext uri="{BB962C8B-B14F-4D97-AF65-F5344CB8AC3E}">
        <p14:creationId xmlns:p14="http://schemas.microsoft.com/office/powerpoint/2010/main" val="118773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noFill/>
            <a:ln w="508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400" smtClean="0">
                <a:solidFill>
                  <a:srgbClr val="000000"/>
                </a:solidFill>
                <a:latin typeface="Times New Roman" panose="02020603050405020304" pitchFamily="18" charset="0"/>
                <a:ea typeface="ＭＳ Ｐゴシック" panose="020B0600070205080204" pitchFamily="34" charset="-128"/>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400" smtClean="0">
                <a:solidFill>
                  <a:srgbClr val="000000"/>
                </a:solidFill>
                <a:latin typeface="Times New Roman" panose="02020603050405020304" pitchFamily="18" charset="0"/>
                <a:ea typeface="ＭＳ Ｐゴシック" panose="020B0600070205080204" pitchFamily="34" charset="-128"/>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a typeface="ＭＳ Ｐゴシック" panose="020B0600070205080204" pitchFamily="34" charset="-128"/>
                <a:cs typeface="Arial"/>
              </a:endParaRPr>
            </a:p>
          </p:txBody>
        </p:sp>
      </p:grpSp>
      <p:sp>
        <p:nvSpPr>
          <p:cNvPr id="8" name="Text Box 12"/>
          <p:cNvSpPr txBox="1">
            <a:spLocks noChangeArrowheads="1"/>
          </p:cNvSpPr>
          <p:nvPr userDrawn="1"/>
        </p:nvSpPr>
        <p:spPr bwMode="auto">
          <a:xfrm>
            <a:off x="4038600" y="914400"/>
            <a:ext cx="3657600" cy="214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endParaRPr lang="en-US" altLang="en-US" sz="5400" smtClean="0">
              <a:solidFill>
                <a:srgbClr val="CC0000"/>
              </a:solidFill>
              <a:latin typeface="Times New Roman" panose="02020603050405020304" pitchFamily="18" charset="0"/>
              <a:ea typeface="ＭＳ Ｐゴシック" panose="020B0600070205080204" pitchFamily="34" charset="-128"/>
            </a:endParaRPr>
          </a:p>
          <a:p>
            <a:pPr algn="ctr" eaLnBrk="1" hangingPunct="1">
              <a:spcBef>
                <a:spcPct val="50000"/>
              </a:spcBef>
              <a:defRPr/>
            </a:pPr>
            <a:endParaRPr lang="en-US" altLang="en-US" sz="5400" smtClean="0">
              <a:solidFill>
                <a:srgbClr val="CC0000"/>
              </a:solidFill>
              <a:latin typeface="Times New Roman" panose="02020603050405020304" pitchFamily="18" charset="0"/>
              <a:ea typeface="ＭＳ Ｐゴシック" panose="020B0600070205080204" pitchFamily="34" charset="-128"/>
            </a:endParaRPr>
          </a:p>
        </p:txBody>
      </p:sp>
      <p:sp>
        <p:nvSpPr>
          <p:cNvPr id="5126" name="Rectangle 6"/>
          <p:cNvSpPr>
            <a:spLocks noGrp="1" noChangeArrowheads="1"/>
          </p:cNvSpPr>
          <p:nvPr>
            <p:ph type="ctrTitle"/>
          </p:nvPr>
        </p:nvSpPr>
        <p:spPr>
          <a:xfrm>
            <a:off x="1219200" y="762000"/>
            <a:ext cx="6781800" cy="2559050"/>
          </a:xfrm>
        </p:spPr>
        <p:txBody>
          <a:bodyPr anchorCtr="1"/>
          <a:lstStyle>
            <a:lvl1pPr algn="ctr">
              <a:defRPr sz="5400"/>
            </a:lvl1pPr>
          </a:lstStyle>
          <a:p>
            <a:endParaRPr lang="en-US" dirty="0"/>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endParaRPr lang="en-US"/>
          </a:p>
          <a:p>
            <a:endParaRPr lang="en-US"/>
          </a:p>
          <a:p>
            <a:endParaRPr lang="en-US"/>
          </a:p>
        </p:txBody>
      </p:sp>
      <p:sp>
        <p:nvSpPr>
          <p:cNvPr id="9" name="Rectangle 8"/>
          <p:cNvSpPr>
            <a:spLocks noGrp="1" noChangeArrowheads="1"/>
          </p:cNvSpPr>
          <p:nvPr>
            <p:ph type="dt" sz="half" idx="10"/>
          </p:nvPr>
        </p:nvSpPr>
        <p:spPr>
          <a:xfrm>
            <a:off x="457200" y="6248400"/>
            <a:ext cx="2054225" cy="457200"/>
          </a:xfrm>
        </p:spPr>
        <p:txBody>
          <a:bodyPr/>
          <a:lstStyle>
            <a:lvl1pPr>
              <a:defRPr/>
            </a:lvl1pPr>
          </a:lstStyle>
          <a:p>
            <a:pPr>
              <a:defRPr/>
            </a:pPr>
            <a:r>
              <a:rPr lang="en-US" smtClean="0">
                <a:solidFill>
                  <a:srgbClr val="000000"/>
                </a:solidFill>
              </a:rPr>
              <a:t>December 9, 2016</a:t>
            </a:r>
            <a:endParaRPr lang="en-US">
              <a:solidFill>
                <a:srgbClr val="000000"/>
              </a:solidFill>
            </a:endParaRPr>
          </a:p>
        </p:txBody>
      </p:sp>
      <p:sp>
        <p:nvSpPr>
          <p:cNvPr id="10" name="Rectangle 9"/>
          <p:cNvSpPr>
            <a:spLocks noGrp="1" noChangeArrowheads="1"/>
          </p:cNvSpPr>
          <p:nvPr>
            <p:ph type="ftr" sz="quarter" idx="11"/>
          </p:nvPr>
        </p:nvSpPr>
        <p:spPr>
          <a:xfrm>
            <a:off x="3276600" y="6248400"/>
            <a:ext cx="2887663" cy="457200"/>
          </a:xfrm>
        </p:spPr>
        <p:txBody>
          <a:bodyPr/>
          <a:lstStyle>
            <a:lvl1pPr>
              <a:defRPr/>
            </a:lvl1pPr>
          </a:lstStyle>
          <a:p>
            <a:pPr>
              <a:defRPr/>
            </a:pPr>
            <a:r>
              <a:rPr lang="en-US">
                <a:solidFill>
                  <a:srgbClr val="000000"/>
                </a:solidFill>
              </a:rPr>
              <a:t>INFOhio Technical Roundtable</a:t>
            </a:r>
          </a:p>
        </p:txBody>
      </p:sp>
      <p:sp>
        <p:nvSpPr>
          <p:cNvPr id="11" name="Rectangle 10"/>
          <p:cNvSpPr>
            <a:spLocks noGrp="1" noChangeArrowheads="1"/>
          </p:cNvSpPr>
          <p:nvPr>
            <p:ph type="sldNum" sz="quarter" idx="12"/>
          </p:nvPr>
        </p:nvSpPr>
        <p:spPr>
          <a:xfrm>
            <a:off x="6781800" y="6248400"/>
            <a:ext cx="1905000" cy="457200"/>
          </a:xfrm>
        </p:spPr>
        <p:txBody>
          <a:bodyPr/>
          <a:lstStyle>
            <a:lvl1pPr>
              <a:defRPr/>
            </a:lvl1pPr>
          </a:lstStyle>
          <a:p>
            <a:fld id="{C196ADC9-1D27-4FB6-8A55-FED6DE1617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02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1032" name="Rectangle 3"/>
            <p:cNvSpPr>
              <a:spLocks noChangeArrowheads="1"/>
            </p:cNvSpPr>
            <p:nvPr/>
          </p:nvSpPr>
          <p:spPr bwMode="auto">
            <a:xfrm>
              <a:off x="144" y="144"/>
              <a:ext cx="5472" cy="3744"/>
            </a:xfrm>
            <a:prstGeom prst="rect">
              <a:avLst/>
            </a:prstGeom>
            <a:noFill/>
            <a:ln w="4445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1033" name="Rectangle 4"/>
            <p:cNvSpPr>
              <a:spLocks noChangeArrowheads="1"/>
            </p:cNvSpPr>
            <p:nvPr/>
          </p:nvSpPr>
          <p:spPr bwMode="blackWhite">
            <a:xfrm>
              <a:off x="193" y="193"/>
              <a:ext cx="5373" cy="363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1034" name="Line 5"/>
            <p:cNvSpPr>
              <a:spLocks noChangeShapeType="1"/>
            </p:cNvSpPr>
            <p:nvPr/>
          </p:nvSpPr>
          <p:spPr bwMode="auto">
            <a:xfrm>
              <a:off x="336" y="1092"/>
              <a:ext cx="5136"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4" name="Rectangle 8"/>
          <p:cNvSpPr>
            <a:spLocks noGrp="1" noChangeArrowheads="1"/>
          </p:cNvSpPr>
          <p:nvPr>
            <p:ph type="dt" sz="half" idx="2"/>
          </p:nvPr>
        </p:nvSpPr>
        <p:spPr bwMode="auto">
          <a:xfrm>
            <a:off x="3048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dirty="0" smtClean="0">
                <a:latin typeface="Arial" charset="0"/>
                <a:cs typeface="Arial" charset="0"/>
              </a:defRPr>
            </a:lvl1pPr>
          </a:lstStyle>
          <a:p>
            <a:pPr>
              <a:defRPr/>
            </a:pPr>
            <a:r>
              <a:rPr lang="en-US" smtClean="0"/>
              <a:t>December 9, 2016</a:t>
            </a:r>
            <a:endParaRPr lang="en-US"/>
          </a:p>
        </p:txBody>
      </p:sp>
      <p:sp>
        <p:nvSpPr>
          <p:cNvPr id="4105" name="Rectangle 9"/>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Arial" charset="0"/>
                <a:cs typeface="Arial" charset="0"/>
              </a:defRPr>
            </a:lvl1pPr>
          </a:lstStyle>
          <a:p>
            <a:pPr>
              <a:defRPr/>
            </a:pPr>
            <a:r>
              <a:rPr lang="en-US"/>
              <a:t>INFOhio Technical Roundtable</a:t>
            </a:r>
          </a:p>
        </p:txBody>
      </p:sp>
      <p:sp>
        <p:nvSpPr>
          <p:cNvPr id="10" name="Slide Number Placeholder 9"/>
          <p:cNvSpPr>
            <a:spLocks noGrp="1" noChangeArrowheads="1"/>
          </p:cNvSpPr>
          <p:nvPr>
            <p:ph type="sldNum" sz="quarter" idx="4"/>
          </p:nvPr>
        </p:nvSpPr>
        <p:spPr bwMode="auto">
          <a:xfrm>
            <a:off x="6934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E3625D81-7763-48D6-A6B2-34948A1C68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76" r:id="rId5"/>
    <p:sldLayoutId id="2147483777" r:id="rId6"/>
    <p:sldLayoutId id="2147483778" r:id="rId7"/>
    <p:sldLayoutId id="2147483786" r:id="rId8"/>
  </p:sldLayoutIdLst>
  <p:timing>
    <p:tnLst>
      <p:par>
        <p:cTn id="1" dur="indefinite" restart="never" nodeType="tmRoot"/>
      </p:par>
    </p:tnLst>
  </p:timing>
  <p:hf hdr="0" ftr="0"/>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cs typeface="Arial"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cs typeface="Arial"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cs typeface="Arial"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cs typeface="Arial" charset="0"/>
        </a:defRPr>
      </a:lvl5pPr>
      <a:lvl6pPr marL="457200" algn="l" rtl="0" fontAlgn="base">
        <a:lnSpc>
          <a:spcPct val="80000"/>
        </a:lnSpc>
        <a:spcBef>
          <a:spcPct val="0"/>
        </a:spcBef>
        <a:spcAft>
          <a:spcPct val="0"/>
        </a:spcAft>
        <a:defRPr sz="4400">
          <a:solidFill>
            <a:schemeClr val="tx2"/>
          </a:solidFill>
          <a:latin typeface="Times New Roman" pitchFamily="18" charset="0"/>
          <a:cs typeface="Arial" charset="0"/>
        </a:defRPr>
      </a:lvl6pPr>
      <a:lvl7pPr marL="914400" algn="l" rtl="0" fontAlgn="base">
        <a:lnSpc>
          <a:spcPct val="80000"/>
        </a:lnSpc>
        <a:spcBef>
          <a:spcPct val="0"/>
        </a:spcBef>
        <a:spcAft>
          <a:spcPct val="0"/>
        </a:spcAft>
        <a:defRPr sz="4400">
          <a:solidFill>
            <a:schemeClr val="tx2"/>
          </a:solidFill>
          <a:latin typeface="Times New Roman" pitchFamily="18" charset="0"/>
          <a:cs typeface="Arial" charset="0"/>
        </a:defRPr>
      </a:lvl7pPr>
      <a:lvl8pPr marL="1371600" algn="l" rtl="0" fontAlgn="base">
        <a:lnSpc>
          <a:spcPct val="80000"/>
        </a:lnSpc>
        <a:spcBef>
          <a:spcPct val="0"/>
        </a:spcBef>
        <a:spcAft>
          <a:spcPct val="0"/>
        </a:spcAft>
        <a:defRPr sz="4400">
          <a:solidFill>
            <a:schemeClr val="tx2"/>
          </a:solidFill>
          <a:latin typeface="Times New Roman" pitchFamily="18" charset="0"/>
          <a:cs typeface="Arial" charset="0"/>
        </a:defRPr>
      </a:lvl8pPr>
      <a:lvl9pPr marL="1828800" algn="l" rtl="0" fontAlgn="base">
        <a:lnSpc>
          <a:spcPct val="80000"/>
        </a:lnSpc>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rgbClr val="66CCFF"/>
        </a:buClr>
        <a:buSzPct val="65000"/>
        <a:buFont typeface="Wingdings" panose="05000000000000000000" pitchFamily="2" charset="2"/>
        <a:buChar char="n"/>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5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1032" name="Rectangle 3"/>
            <p:cNvSpPr>
              <a:spLocks noChangeArrowheads="1"/>
            </p:cNvSpPr>
            <p:nvPr/>
          </p:nvSpPr>
          <p:spPr bwMode="auto">
            <a:xfrm>
              <a:off x="144" y="144"/>
              <a:ext cx="5472" cy="3744"/>
            </a:xfrm>
            <a:prstGeom prst="rect">
              <a:avLst/>
            </a:prstGeom>
            <a:noFill/>
            <a:ln w="4445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400" smtClean="0">
                <a:solidFill>
                  <a:srgbClr val="000000"/>
                </a:solidFill>
                <a:latin typeface="Times New Roman" panose="02020603050405020304" pitchFamily="18" charset="0"/>
                <a:ea typeface="ＭＳ Ｐゴシック" panose="020B0600070205080204" pitchFamily="34" charset="-128"/>
              </a:endParaRPr>
            </a:p>
          </p:txBody>
        </p:sp>
        <p:sp>
          <p:nvSpPr>
            <p:cNvPr id="1033" name="Rectangle 4"/>
            <p:cNvSpPr>
              <a:spLocks noChangeArrowheads="1"/>
            </p:cNvSpPr>
            <p:nvPr/>
          </p:nvSpPr>
          <p:spPr bwMode="blackWhite">
            <a:xfrm>
              <a:off x="193" y="193"/>
              <a:ext cx="5373" cy="3635"/>
            </a:xfrm>
            <a:prstGeom prst="rect">
              <a:avLst/>
            </a:prstGeom>
            <a:noFill/>
            <a:ln w="9525">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400" smtClean="0">
                <a:solidFill>
                  <a:srgbClr val="000000"/>
                </a:solidFill>
                <a:latin typeface="Times New Roman" panose="02020603050405020304" pitchFamily="18" charset="0"/>
                <a:ea typeface="ＭＳ Ｐゴシック" panose="020B0600070205080204" pitchFamily="34" charset="-128"/>
              </a:endParaRPr>
            </a:p>
          </p:txBody>
        </p:sp>
        <p:sp>
          <p:nvSpPr>
            <p:cNvPr id="1034" name="Line 5"/>
            <p:cNvSpPr>
              <a:spLocks noChangeShapeType="1"/>
            </p:cNvSpPr>
            <p:nvPr/>
          </p:nvSpPr>
          <p:spPr bwMode="auto">
            <a:xfrm>
              <a:off x="336" y="1092"/>
              <a:ext cx="5136"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a typeface="ＭＳ Ｐゴシック" panose="020B0600070205080204" pitchFamily="34" charset="-128"/>
                <a:cs typeface="Arial"/>
              </a:endParaRPr>
            </a:p>
          </p:txBody>
        </p:sp>
      </p:grpSp>
      <p:sp>
        <p:nvSpPr>
          <p:cNvPr id="1027"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4" name="Rectangle 8"/>
          <p:cNvSpPr>
            <a:spLocks noGrp="1" noChangeArrowheads="1"/>
          </p:cNvSpPr>
          <p:nvPr>
            <p:ph type="dt" sz="half" idx="2"/>
          </p:nvPr>
        </p:nvSpPr>
        <p:spPr bwMode="auto">
          <a:xfrm>
            <a:off x="3048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Arial" charset="0"/>
                <a:ea typeface="+mn-ea"/>
                <a:cs typeface="Arial" charset="0"/>
              </a:defRPr>
            </a:lvl1pPr>
          </a:lstStyle>
          <a:p>
            <a:pPr>
              <a:defRPr/>
            </a:pPr>
            <a:r>
              <a:rPr lang="en-US" smtClean="0">
                <a:solidFill>
                  <a:srgbClr val="000000"/>
                </a:solidFill>
              </a:rPr>
              <a:t>December 9, 2016</a:t>
            </a:r>
            <a:endParaRPr lang="en-US">
              <a:solidFill>
                <a:srgbClr val="000000"/>
              </a:solidFill>
            </a:endParaRPr>
          </a:p>
        </p:txBody>
      </p:sp>
      <p:sp>
        <p:nvSpPr>
          <p:cNvPr id="4105" name="Rectangle 9"/>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Arial" charset="0"/>
                <a:ea typeface="+mn-ea"/>
                <a:cs typeface="Arial" charset="0"/>
              </a:defRPr>
            </a:lvl1pPr>
          </a:lstStyle>
          <a:p>
            <a:pPr>
              <a:defRPr/>
            </a:pPr>
            <a:r>
              <a:rPr lang="en-US">
                <a:solidFill>
                  <a:srgbClr val="000000"/>
                </a:solidFill>
              </a:rPr>
              <a:t>INFOhio Technical Roundtable</a:t>
            </a:r>
          </a:p>
        </p:txBody>
      </p:sp>
      <p:sp>
        <p:nvSpPr>
          <p:cNvPr id="10" name="Slide Number Placeholder 9"/>
          <p:cNvSpPr>
            <a:spLocks noGrp="1" noChangeArrowheads="1"/>
          </p:cNvSpPr>
          <p:nvPr>
            <p:ph type="sldNum" sz="quarter" idx="4"/>
          </p:nvPr>
        </p:nvSpPr>
        <p:spPr bwMode="auto">
          <a:xfrm>
            <a:off x="6934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fld id="{3D47D8FF-800A-43EE-BB78-E5CC9F82F42B}" type="slidenum">
              <a:rPr lang="en-US" altLang="en-US" smtClean="0">
                <a:solidFill>
                  <a:srgbClr val="000000"/>
                </a:solidFill>
                <a:ea typeface="ＭＳ Ｐゴシック" panose="020B0600070205080204" pitchFamily="34" charset="-128"/>
                <a:cs typeface="Arial"/>
              </a:rPr>
              <a:pPr/>
              <a:t>‹#›</a:t>
            </a:fld>
            <a:endParaRPr lang="en-US" altLang="en-US" smtClean="0">
              <a:solidFill>
                <a:srgbClr val="000000"/>
              </a:solidFill>
              <a:ea typeface="ＭＳ Ｐゴシック" panose="020B0600070205080204" pitchFamily="34" charset="-128"/>
              <a:cs typeface="Arial"/>
            </a:endParaRPr>
          </a:p>
        </p:txBody>
      </p:sp>
    </p:spTree>
    <p:extLst>
      <p:ext uri="{BB962C8B-B14F-4D97-AF65-F5344CB8AC3E}">
        <p14:creationId xmlns:p14="http://schemas.microsoft.com/office/powerpoint/2010/main" val="225621570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Lst>
  <p:timing>
    <p:tnLst>
      <p:par>
        <p:cTn id="1" dur="indefinite" restart="never" nodeType="tmRoot"/>
      </p:par>
    </p:tnLst>
  </p:timing>
  <p:hf hdr="0" ftr="0"/>
  <p:txStyles>
    <p:titleStyle>
      <a:lvl1pPr algn="l" rtl="0" eaLnBrk="0" fontAlgn="base" hangingPunct="0">
        <a:lnSpc>
          <a:spcPct val="80000"/>
        </a:lnSpc>
        <a:spcBef>
          <a:spcPct val="0"/>
        </a:spcBef>
        <a:spcAft>
          <a:spcPct val="0"/>
        </a:spcAft>
        <a:defRPr sz="4400">
          <a:solidFill>
            <a:schemeClr val="tx2"/>
          </a:solidFill>
          <a:latin typeface="+mj-lt"/>
          <a:ea typeface="ＭＳ Ｐゴシック" charset="0"/>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Arial"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Arial"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Arial"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Arial" charset="0"/>
        </a:defRPr>
      </a:lvl5pPr>
      <a:lvl6pPr marL="457200" algn="l" rtl="0" fontAlgn="base">
        <a:lnSpc>
          <a:spcPct val="80000"/>
        </a:lnSpc>
        <a:spcBef>
          <a:spcPct val="0"/>
        </a:spcBef>
        <a:spcAft>
          <a:spcPct val="0"/>
        </a:spcAft>
        <a:defRPr sz="4400">
          <a:solidFill>
            <a:schemeClr val="tx2"/>
          </a:solidFill>
          <a:latin typeface="Times New Roman" pitchFamily="18" charset="0"/>
          <a:cs typeface="Arial" charset="0"/>
        </a:defRPr>
      </a:lvl6pPr>
      <a:lvl7pPr marL="914400" algn="l" rtl="0" fontAlgn="base">
        <a:lnSpc>
          <a:spcPct val="80000"/>
        </a:lnSpc>
        <a:spcBef>
          <a:spcPct val="0"/>
        </a:spcBef>
        <a:spcAft>
          <a:spcPct val="0"/>
        </a:spcAft>
        <a:defRPr sz="4400">
          <a:solidFill>
            <a:schemeClr val="tx2"/>
          </a:solidFill>
          <a:latin typeface="Times New Roman" pitchFamily="18" charset="0"/>
          <a:cs typeface="Arial" charset="0"/>
        </a:defRPr>
      </a:lvl7pPr>
      <a:lvl8pPr marL="1371600" algn="l" rtl="0" fontAlgn="base">
        <a:lnSpc>
          <a:spcPct val="80000"/>
        </a:lnSpc>
        <a:spcBef>
          <a:spcPct val="0"/>
        </a:spcBef>
        <a:spcAft>
          <a:spcPct val="0"/>
        </a:spcAft>
        <a:defRPr sz="4400">
          <a:solidFill>
            <a:schemeClr val="tx2"/>
          </a:solidFill>
          <a:latin typeface="Times New Roman" pitchFamily="18" charset="0"/>
          <a:cs typeface="Arial" charset="0"/>
        </a:defRPr>
      </a:lvl8pPr>
      <a:lvl9pPr marL="1828800" algn="l" rtl="0" fontAlgn="base">
        <a:lnSpc>
          <a:spcPct val="80000"/>
        </a:lnSpc>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sz="31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66CCFF"/>
        </a:buClr>
        <a:buSzPct val="65000"/>
        <a:buFont typeface="Wingdings" panose="05000000000000000000" pitchFamily="2" charset="2"/>
        <a:buChar char="n"/>
        <a:defRPr sz="26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hlink"/>
        </a:buClr>
        <a:buSzPct val="55000"/>
        <a:buFont typeface="Wingdings" panose="05000000000000000000" pitchFamily="2" charset="2"/>
        <a:buChar char="n"/>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C66B1684-35B9-4CB6-BF2F-79B57DF3D72A}" type="datetimeFigureOut">
              <a:rPr lang="en-US" smtClean="0">
                <a:solidFill>
                  <a:prstClr val="black">
                    <a:tint val="75000"/>
                  </a:prstClr>
                </a:solidFill>
                <a:latin typeface="Calibri" panose="020F0502020204030204"/>
                <a:cs typeface="+mn-cs"/>
              </a:rPr>
              <a:pPr eaLnBrk="1" fontAlgn="auto" hangingPunct="1">
                <a:spcBef>
                  <a:spcPts val="0"/>
                </a:spcBef>
                <a:spcAft>
                  <a:spcPts val="0"/>
                </a:spcAft>
              </a:pPr>
              <a:t>12/8/2016</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3F76CCB4-D220-4877-9603-9B799B3E7EE1}" type="slidenum">
              <a:rPr lang="en-US" smtClean="0">
                <a:solidFill>
                  <a:prstClr val="black">
                    <a:tint val="75000"/>
                  </a:prstClr>
                </a:solidFill>
                <a:latin typeface="Calibri" panose="020F0502020204030204"/>
                <a:cs typeface="+mn-cs"/>
              </a:rPr>
              <a:pPr eaLnBrk="1" fontAlgn="auto" hangingPunct="1">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7862181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mailto:sparcc_infohio@email.sparcc.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fohio.org/requeststoriaacces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search4.infohio.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asel.ly/create?id=https://s3.amazonaws.com/easel.ly/all_easels/1397698/NEOMINTemplateOrig&amp;key=pr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interest.com/joycevalenza/ru-575-school-library-reports-safari/"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easel.l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SPARCC INFOhio Users Meeting</a:t>
            </a:r>
            <a:br>
              <a:rPr lang="en-US" dirty="0"/>
            </a:br>
            <a:r>
              <a:rPr lang="en-US" dirty="0"/>
              <a:t>December 9, 2016</a:t>
            </a:r>
          </a:p>
        </p:txBody>
      </p:sp>
      <p:sp>
        <p:nvSpPr>
          <p:cNvPr id="4" name="Date Placeholder 3"/>
          <p:cNvSpPr>
            <a:spLocks noGrp="1"/>
          </p:cNvSpPr>
          <p:nvPr>
            <p:ph type="dt" sz="half" idx="10"/>
          </p:nvPr>
        </p:nvSpPr>
        <p:spPr/>
        <p:txBody>
          <a:bodyPr/>
          <a:lstStyle/>
          <a:p>
            <a:pPr>
              <a:defRPr/>
            </a:pPr>
            <a:r>
              <a:rPr lang="en-US" smtClean="0"/>
              <a:t>December 9, 2016</a:t>
            </a:r>
            <a:endParaRPr lang="en-US"/>
          </a:p>
        </p:txBody>
      </p:sp>
      <p:sp>
        <p:nvSpPr>
          <p:cNvPr id="6" name="Slide Number Placeholder 5"/>
          <p:cNvSpPr>
            <a:spLocks noGrp="1"/>
          </p:cNvSpPr>
          <p:nvPr>
            <p:ph type="sldNum" sz="quarter" idx="12"/>
          </p:nvPr>
        </p:nvSpPr>
        <p:spPr/>
        <p:txBody>
          <a:bodyPr/>
          <a:lstStyle/>
          <a:p>
            <a:pPr>
              <a:defRPr/>
            </a:pPr>
            <a:fld id="{F26697CE-F49C-495B-B5E3-76A904FE79C2}" type="slidenum">
              <a:rPr lang="en-US" altLang="en-US" smtClean="0"/>
              <a:pPr>
                <a:defRPr/>
              </a:pPr>
              <a:t>1</a:t>
            </a:fld>
            <a:endParaRPr lang="en-US" altLang="en-US"/>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3652042"/>
            <a:ext cx="2819398" cy="246913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099" y="1518441"/>
            <a:ext cx="2158771" cy="274875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90550" y="1146969"/>
            <a:ext cx="2133600" cy="285749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925413" y="1552633"/>
            <a:ext cx="1986526" cy="196895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802379" y="4587907"/>
            <a:ext cx="1923200" cy="128178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3162044" y="4229355"/>
            <a:ext cx="1923197" cy="1998888"/>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4733302" y="2055415"/>
            <a:ext cx="2723354" cy="1700217"/>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6324001" y="3611247"/>
            <a:ext cx="2660025" cy="2498279"/>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950470" y="3048569"/>
            <a:ext cx="1554163" cy="1949904"/>
          </a:xfrm>
          <a:prstGeom prst="rect">
            <a:avLst/>
          </a:prstGeom>
        </p:spPr>
      </p:pic>
    </p:spTree>
    <p:extLst>
      <p:ext uri="{BB962C8B-B14F-4D97-AF65-F5344CB8AC3E}">
        <p14:creationId xmlns:p14="http://schemas.microsoft.com/office/powerpoint/2010/main" val="283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 Announcements</a:t>
            </a:r>
            <a:endParaRPr lang="en-US" dirty="0"/>
          </a:p>
        </p:txBody>
      </p:sp>
      <p:sp>
        <p:nvSpPr>
          <p:cNvPr id="3" name="Content Placeholder 2"/>
          <p:cNvSpPr>
            <a:spLocks noGrp="1"/>
          </p:cNvSpPr>
          <p:nvPr>
            <p:ph idx="1"/>
          </p:nvPr>
        </p:nvSpPr>
        <p:spPr/>
        <p:txBody>
          <a:bodyPr/>
          <a:lstStyle/>
          <a:p>
            <a:r>
              <a:rPr lang="en-US" dirty="0" smtClean="0"/>
              <a:t>Vendor Loads – All Complete!</a:t>
            </a:r>
          </a:p>
          <a:p>
            <a:pPr lvl="1"/>
            <a:r>
              <a:rPr lang="en-US" sz="1600" dirty="0" smtClean="0"/>
              <a:t>Reminder: Send to Cherwell HD for all vendor loads except for Follett</a:t>
            </a:r>
          </a:p>
          <a:p>
            <a:pPr lvl="1"/>
            <a:r>
              <a:rPr lang="en-US" sz="1600" dirty="0" smtClean="0"/>
              <a:t>Email: </a:t>
            </a:r>
            <a:r>
              <a:rPr lang="en-US" sz="1600" dirty="0" smtClean="0">
                <a:solidFill>
                  <a:srgbClr val="00B0F0"/>
                </a:solidFill>
                <a:hlinkClick r:id="rId3"/>
              </a:rPr>
              <a:t>sparcc_infohio@email.sparcc.org</a:t>
            </a:r>
            <a:endParaRPr lang="en-US" sz="1600" dirty="0" smtClean="0">
              <a:solidFill>
                <a:srgbClr val="00B0F0"/>
              </a:solidFill>
            </a:endParaRPr>
          </a:p>
          <a:p>
            <a:pPr marL="457200" lvl="1" indent="0">
              <a:buNone/>
            </a:pPr>
            <a:endParaRPr lang="en-US" sz="1600" dirty="0" smtClean="0"/>
          </a:p>
          <a:p>
            <a:r>
              <a:rPr lang="en-US" dirty="0" smtClean="0"/>
              <a:t>Patron Photos – All Loaded!</a:t>
            </a:r>
          </a:p>
          <a:p>
            <a:pPr lvl="1"/>
            <a:r>
              <a:rPr lang="en-US" sz="1600" dirty="0" smtClean="0"/>
              <a:t>Reminder: Photos are original / not retakes</a:t>
            </a:r>
          </a:p>
          <a:p>
            <a:pPr lvl="1"/>
            <a:r>
              <a:rPr lang="en-US" sz="1600" dirty="0" smtClean="0"/>
              <a:t>Ability to change in WF</a:t>
            </a:r>
          </a:p>
          <a:p>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pPr>
              <a:defRPr/>
            </a:pPr>
            <a:r>
              <a:rPr lang="en-US" dirty="0" smtClean="0"/>
              <a:t>December  9, 2016</a:t>
            </a:r>
            <a:endParaRPr lang="en-US" dirty="0"/>
          </a:p>
        </p:txBody>
      </p:sp>
      <p:sp>
        <p:nvSpPr>
          <p:cNvPr id="5" name="Slide Number Placeholder 4"/>
          <p:cNvSpPr>
            <a:spLocks noGrp="1"/>
          </p:cNvSpPr>
          <p:nvPr>
            <p:ph type="sldNum" sz="quarter" idx="12"/>
          </p:nvPr>
        </p:nvSpPr>
        <p:spPr/>
        <p:txBody>
          <a:bodyPr/>
          <a:lstStyle/>
          <a:p>
            <a:pPr>
              <a:defRPr/>
            </a:pPr>
            <a:fld id="{F26697CE-F49C-495B-B5E3-76A904FE79C2}" type="slidenum">
              <a:rPr lang="en-US" altLang="en-US" smtClean="0"/>
              <a:pPr>
                <a:defRPr/>
              </a:pPr>
              <a:t>10</a:t>
            </a:fld>
            <a:endParaRPr lang="en-US" altLang="en-US"/>
          </a:p>
        </p:txBody>
      </p:sp>
    </p:spTree>
    <p:extLst>
      <p:ext uri="{BB962C8B-B14F-4D97-AF65-F5344CB8AC3E}">
        <p14:creationId xmlns:p14="http://schemas.microsoft.com/office/powerpoint/2010/main" val="222710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WorkFlows!</a:t>
            </a:r>
            <a:endParaRPr lang="en-US" dirty="0"/>
          </a:p>
        </p:txBody>
      </p:sp>
      <p:sp>
        <p:nvSpPr>
          <p:cNvPr id="3" name="Content Placeholder 2"/>
          <p:cNvSpPr>
            <a:spLocks noGrp="1"/>
          </p:cNvSpPr>
          <p:nvPr>
            <p:ph idx="1"/>
          </p:nvPr>
        </p:nvSpPr>
        <p:spPr/>
        <p:txBody>
          <a:bodyPr/>
          <a:lstStyle/>
          <a:p>
            <a:r>
              <a:rPr lang="en-US" dirty="0" smtClean="0"/>
              <a:t>Weeded Items are now Shadowed in Catalog – Did you even notice?</a:t>
            </a:r>
          </a:p>
          <a:p>
            <a:endParaRPr lang="en-US" dirty="0" smtClean="0"/>
          </a:p>
          <a:p>
            <a:r>
              <a:rPr lang="en-US" dirty="0" smtClean="0"/>
              <a:t>Snow Day? Assembly? Need to change the due date for students?</a:t>
            </a:r>
          </a:p>
          <a:p>
            <a:pPr lvl="1"/>
            <a:r>
              <a:rPr lang="en-US" dirty="0" smtClean="0"/>
              <a:t>Create HD ticket – Need info: What day due, new due date</a:t>
            </a:r>
          </a:p>
          <a:p>
            <a:endParaRPr lang="en-US" dirty="0"/>
          </a:p>
        </p:txBody>
      </p:sp>
      <p:sp>
        <p:nvSpPr>
          <p:cNvPr id="4" name="Date Placeholder 3"/>
          <p:cNvSpPr>
            <a:spLocks noGrp="1"/>
          </p:cNvSpPr>
          <p:nvPr>
            <p:ph type="dt" sz="half" idx="10"/>
          </p:nvPr>
        </p:nvSpPr>
        <p:spPr/>
        <p:txBody>
          <a:bodyPr/>
          <a:lstStyle/>
          <a:p>
            <a:pPr>
              <a:defRPr/>
            </a:pPr>
            <a:r>
              <a:rPr lang="en-US" smtClean="0"/>
              <a:t>December 9, 2016</a:t>
            </a:r>
            <a:endParaRPr lang="en-US"/>
          </a:p>
        </p:txBody>
      </p:sp>
      <p:sp>
        <p:nvSpPr>
          <p:cNvPr id="5" name="Slide Number Placeholder 4"/>
          <p:cNvSpPr>
            <a:spLocks noGrp="1"/>
          </p:cNvSpPr>
          <p:nvPr>
            <p:ph type="sldNum" sz="quarter" idx="12"/>
          </p:nvPr>
        </p:nvSpPr>
        <p:spPr/>
        <p:txBody>
          <a:bodyPr/>
          <a:lstStyle/>
          <a:p>
            <a:pPr>
              <a:defRPr/>
            </a:pPr>
            <a:fld id="{F26697CE-F49C-495B-B5E3-76A904FE79C2}" type="slidenum">
              <a:rPr lang="en-US" altLang="en-US" smtClean="0"/>
              <a:pPr>
                <a:defRPr/>
              </a:pPr>
              <a:t>11</a:t>
            </a:fld>
            <a:endParaRPr lang="en-US" altLang="en-US"/>
          </a:p>
        </p:txBody>
      </p:sp>
    </p:spTree>
    <p:extLst>
      <p:ext uri="{BB962C8B-B14F-4D97-AF65-F5344CB8AC3E}">
        <p14:creationId xmlns:p14="http://schemas.microsoft.com/office/powerpoint/2010/main" val="319538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MLA 8 questions</a:t>
            </a:r>
          </a:p>
        </p:txBody>
      </p:sp>
      <p:sp>
        <p:nvSpPr>
          <p:cNvPr id="3" name="Content Placeholder 2"/>
          <p:cNvSpPr>
            <a:spLocks noGrp="1"/>
          </p:cNvSpPr>
          <p:nvPr>
            <p:ph idx="1"/>
          </p:nvPr>
        </p:nvSpPr>
        <p:spPr/>
        <p:txBody>
          <a:bodyPr>
            <a:normAutofit/>
          </a:bodyPr>
          <a:lstStyle/>
          <a:p>
            <a:r>
              <a:rPr lang="en-US"/>
              <a:t>Checking with each of the content providers for their plans to update to MLA 8</a:t>
            </a:r>
          </a:p>
          <a:p>
            <a:endParaRPr lang="en-US" sz="1500"/>
          </a:p>
          <a:p>
            <a:r>
              <a:rPr lang="en-US" err="1"/>
              <a:t>INFOhio</a:t>
            </a:r>
            <a:r>
              <a:rPr lang="en-US"/>
              <a:t> Citation Guide</a:t>
            </a:r>
          </a:p>
          <a:p>
            <a:pPr marL="0" indent="0">
              <a:buNone/>
            </a:pPr>
            <a:endParaRPr lang="en-US"/>
          </a:p>
        </p:txBody>
      </p:sp>
      <p:pic>
        <p:nvPicPr>
          <p:cNvPr id="4" name="Picture 3"/>
          <p:cNvPicPr>
            <a:picLocks noChangeAspect="1"/>
          </p:cNvPicPr>
          <p:nvPr/>
        </p:nvPicPr>
        <p:blipFill>
          <a:blip r:embed="rId3"/>
          <a:stretch>
            <a:fillRect/>
          </a:stretch>
        </p:blipFill>
        <p:spPr>
          <a:xfrm>
            <a:off x="3143251" y="3543301"/>
            <a:ext cx="3143249" cy="2285999"/>
          </a:xfrm>
          <a:prstGeom prst="rect">
            <a:avLst/>
          </a:prstGeom>
        </p:spPr>
      </p:pic>
    </p:spTree>
    <p:extLst>
      <p:ext uri="{BB962C8B-B14F-4D97-AF65-F5344CB8AC3E}">
        <p14:creationId xmlns:p14="http://schemas.microsoft.com/office/powerpoint/2010/main" val="380281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1312181"/>
            <a:ext cx="6858000" cy="4233639"/>
          </a:xfrm>
          <a:prstGeom prst="rect">
            <a:avLst/>
          </a:prstGeom>
        </p:spPr>
      </p:pic>
      <p:sp>
        <p:nvSpPr>
          <p:cNvPr id="5" name="Rectangle 4"/>
          <p:cNvSpPr/>
          <p:nvPr/>
        </p:nvSpPr>
        <p:spPr>
          <a:xfrm>
            <a:off x="5657851" y="4572000"/>
            <a:ext cx="2039353" cy="288758"/>
          </a:xfrm>
          <a:prstGeom prst="rect">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a:off x="1257300" y="4457700"/>
            <a:ext cx="4000500" cy="228600"/>
          </a:xfrm>
          <a:prstGeom prst="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02156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1379682"/>
            <a:ext cx="6858000" cy="4098636"/>
          </a:xfrm>
          <a:prstGeom prst="rect">
            <a:avLst/>
          </a:prstGeom>
        </p:spPr>
      </p:pic>
      <p:sp>
        <p:nvSpPr>
          <p:cNvPr id="3" name="Left Arrow 2"/>
          <p:cNvSpPr/>
          <p:nvPr/>
        </p:nvSpPr>
        <p:spPr>
          <a:xfrm>
            <a:off x="4550019" y="4114800"/>
            <a:ext cx="1028700" cy="2286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5212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1194302"/>
            <a:ext cx="6858000" cy="4469397"/>
          </a:xfrm>
          <a:prstGeom prst="rect">
            <a:avLst/>
          </a:prstGeom>
        </p:spPr>
      </p:pic>
    </p:spTree>
    <p:extLst>
      <p:ext uri="{BB962C8B-B14F-4D97-AF65-F5344CB8AC3E}">
        <p14:creationId xmlns:p14="http://schemas.microsoft.com/office/powerpoint/2010/main" val="4245020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Improved Process for Requesting Storia Access</a:t>
            </a:r>
          </a:p>
        </p:txBody>
      </p:sp>
      <p:sp>
        <p:nvSpPr>
          <p:cNvPr id="3" name="Content Placeholder 2"/>
          <p:cNvSpPr>
            <a:spLocks noGrp="1"/>
          </p:cNvSpPr>
          <p:nvPr>
            <p:ph idx="1"/>
          </p:nvPr>
        </p:nvSpPr>
        <p:spPr/>
        <p:txBody>
          <a:bodyPr/>
          <a:lstStyle/>
          <a:p>
            <a:r>
              <a:rPr lang="en-US">
                <a:hlinkClick r:id="rId3"/>
              </a:rPr>
              <a:t>https://www.infohio.org/requeststoriaaccess</a:t>
            </a:r>
            <a:endParaRPr lang="en-US"/>
          </a:p>
          <a:p>
            <a:r>
              <a:rPr lang="en-US"/>
              <a:t>Provides immediate response via email</a:t>
            </a:r>
          </a:p>
          <a:p>
            <a:r>
              <a:rPr lang="en-US"/>
              <a:t>Checks to see if email address requested access previously</a:t>
            </a:r>
          </a:p>
          <a:p>
            <a:r>
              <a:rPr lang="en-US"/>
              <a:t>Simplified prompts for additional information</a:t>
            </a:r>
          </a:p>
          <a:p>
            <a:endParaRPr lang="en-US"/>
          </a:p>
        </p:txBody>
      </p:sp>
    </p:spTree>
    <p:extLst>
      <p:ext uri="{BB962C8B-B14F-4D97-AF65-F5344CB8AC3E}">
        <p14:creationId xmlns:p14="http://schemas.microsoft.com/office/powerpoint/2010/main" val="21150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Isearch</a:t>
            </a:r>
            <a:r>
              <a:rPr lang="en-US" dirty="0" smtClean="0"/>
              <a:t> Update!</a:t>
            </a:r>
            <a:endParaRPr lang="en-US" dirty="0"/>
          </a:p>
        </p:txBody>
      </p:sp>
      <p:sp>
        <p:nvSpPr>
          <p:cNvPr id="3" name="Content Placeholder 2"/>
          <p:cNvSpPr>
            <a:spLocks noGrp="1"/>
          </p:cNvSpPr>
          <p:nvPr>
            <p:ph idx="1"/>
          </p:nvPr>
        </p:nvSpPr>
        <p:spPr/>
        <p:txBody>
          <a:bodyPr/>
          <a:lstStyle/>
          <a:p>
            <a:r>
              <a:rPr lang="en-US" dirty="0" smtClean="0"/>
              <a:t>Limiter - Building Search </a:t>
            </a:r>
          </a:p>
          <a:p>
            <a:pPr lvl="1"/>
            <a:r>
              <a:rPr lang="en-US" dirty="0" smtClean="0"/>
              <a:t>Limiters weren’t working in all districts with the following address</a:t>
            </a:r>
            <a:r>
              <a:rPr lang="en-US" dirty="0"/>
              <a:t>: </a:t>
            </a:r>
            <a:r>
              <a:rPr lang="en-US" dirty="0">
                <a:hlinkClick r:id="rId3"/>
              </a:rPr>
              <a:t>http://</a:t>
            </a:r>
            <a:r>
              <a:rPr lang="en-US" dirty="0" smtClean="0">
                <a:hlinkClick r:id="rId3"/>
              </a:rPr>
              <a:t>isearch</a:t>
            </a:r>
            <a:r>
              <a:rPr lang="en-US" b="1" dirty="0" smtClean="0">
                <a:solidFill>
                  <a:srgbClr val="FF0000"/>
                </a:solidFill>
                <a:hlinkClick r:id="rId3"/>
              </a:rPr>
              <a:t>4</a:t>
            </a:r>
            <a:r>
              <a:rPr lang="en-US" dirty="0" smtClean="0">
                <a:hlinkClick r:id="rId3"/>
              </a:rPr>
              <a:t>.infohio.org</a:t>
            </a:r>
            <a:endParaRPr lang="en-US" dirty="0" smtClean="0"/>
          </a:p>
          <a:p>
            <a:pPr lvl="2"/>
            <a:r>
              <a:rPr lang="en-US" dirty="0" smtClean="0"/>
              <a:t>Quickly fixed!</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December 9, 2016</a:t>
            </a:r>
            <a:endParaRPr lang="en-US"/>
          </a:p>
        </p:txBody>
      </p:sp>
      <p:sp>
        <p:nvSpPr>
          <p:cNvPr id="5" name="Slide Number Placeholder 4"/>
          <p:cNvSpPr>
            <a:spLocks noGrp="1"/>
          </p:cNvSpPr>
          <p:nvPr>
            <p:ph type="sldNum" sz="quarter" idx="12"/>
          </p:nvPr>
        </p:nvSpPr>
        <p:spPr/>
        <p:txBody>
          <a:bodyPr/>
          <a:lstStyle/>
          <a:p>
            <a:pPr>
              <a:defRPr/>
            </a:pPr>
            <a:fld id="{F26697CE-F49C-495B-B5E3-76A904FE79C2}" type="slidenum">
              <a:rPr lang="en-US" altLang="en-US" smtClean="0"/>
              <a:pPr>
                <a:defRPr/>
              </a:pPr>
              <a:t>17</a:t>
            </a:fld>
            <a:endParaRPr lang="en-US" altLang="en-US"/>
          </a:p>
        </p:txBody>
      </p:sp>
    </p:spTree>
    <p:extLst>
      <p:ext uri="{BB962C8B-B14F-4D97-AF65-F5344CB8AC3E}">
        <p14:creationId xmlns:p14="http://schemas.microsoft.com/office/powerpoint/2010/main" val="3722917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December 9, 2016</a:t>
            </a:r>
            <a:endParaRPr lang="en-US"/>
          </a:p>
        </p:txBody>
      </p:sp>
      <p:sp>
        <p:nvSpPr>
          <p:cNvPr id="5" name="Slide Number Placeholder 4"/>
          <p:cNvSpPr>
            <a:spLocks noGrp="1"/>
          </p:cNvSpPr>
          <p:nvPr>
            <p:ph type="sldNum" sz="quarter" idx="12"/>
          </p:nvPr>
        </p:nvSpPr>
        <p:spPr/>
        <p:txBody>
          <a:bodyPr/>
          <a:lstStyle/>
          <a:p>
            <a:pPr>
              <a:defRPr/>
            </a:pPr>
            <a:fld id="{F26697CE-F49C-495B-B5E3-76A904FE79C2}" type="slidenum">
              <a:rPr lang="en-US" altLang="en-US" smtClean="0"/>
              <a:pPr>
                <a:defRPr/>
              </a:pPr>
              <a:t>18</a:t>
            </a:fld>
            <a:endParaRPr lang="en-US" altLang="en-US"/>
          </a:p>
        </p:txBody>
      </p:sp>
      <p:pic>
        <p:nvPicPr>
          <p:cNvPr id="6" name="Picture 5"/>
          <p:cNvPicPr>
            <a:picLocks noChangeAspect="1"/>
          </p:cNvPicPr>
          <p:nvPr/>
        </p:nvPicPr>
        <p:blipFill>
          <a:blip r:embed="rId3"/>
          <a:stretch>
            <a:fillRect/>
          </a:stretch>
        </p:blipFill>
        <p:spPr>
          <a:xfrm>
            <a:off x="304800" y="380999"/>
            <a:ext cx="8610600" cy="5638801"/>
          </a:xfrm>
          <a:prstGeom prst="rect">
            <a:avLst/>
          </a:prstGeom>
        </p:spPr>
      </p:pic>
    </p:spTree>
    <p:extLst>
      <p:ext uri="{BB962C8B-B14F-4D97-AF65-F5344CB8AC3E}">
        <p14:creationId xmlns:p14="http://schemas.microsoft.com/office/powerpoint/2010/main" val="1015293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December 9, 2016</a:t>
            </a:r>
            <a:endParaRPr lang="en-US"/>
          </a:p>
        </p:txBody>
      </p:sp>
      <p:sp>
        <p:nvSpPr>
          <p:cNvPr id="5" name="Slide Number Placeholder 4"/>
          <p:cNvSpPr>
            <a:spLocks noGrp="1"/>
          </p:cNvSpPr>
          <p:nvPr>
            <p:ph type="sldNum" sz="quarter" idx="12"/>
          </p:nvPr>
        </p:nvSpPr>
        <p:spPr/>
        <p:txBody>
          <a:bodyPr/>
          <a:lstStyle/>
          <a:p>
            <a:pPr>
              <a:defRPr/>
            </a:pPr>
            <a:fld id="{F26697CE-F49C-495B-B5E3-76A904FE79C2}" type="slidenum">
              <a:rPr lang="en-US" altLang="en-US" smtClean="0"/>
              <a:pPr>
                <a:defRPr/>
              </a:pPr>
              <a:t>19</a:t>
            </a:fld>
            <a:endParaRPr lang="en-US" altLang="en-US"/>
          </a:p>
        </p:txBody>
      </p:sp>
      <p:pic>
        <p:nvPicPr>
          <p:cNvPr id="6" name="Picture 5"/>
          <p:cNvPicPr>
            <a:picLocks noChangeAspect="1"/>
          </p:cNvPicPr>
          <p:nvPr/>
        </p:nvPicPr>
        <p:blipFill>
          <a:blip r:embed="rId3"/>
          <a:stretch>
            <a:fillRect/>
          </a:stretch>
        </p:blipFill>
        <p:spPr>
          <a:xfrm>
            <a:off x="228600" y="228600"/>
            <a:ext cx="8610600" cy="5791200"/>
          </a:xfrm>
          <a:prstGeom prst="rect">
            <a:avLst/>
          </a:prstGeom>
        </p:spPr>
      </p:pic>
      <p:cxnSp>
        <p:nvCxnSpPr>
          <p:cNvPr id="10" name="Straight Arrow Connector 9"/>
          <p:cNvCxnSpPr/>
          <p:nvPr/>
        </p:nvCxnSpPr>
        <p:spPr>
          <a:xfrm>
            <a:off x="457200" y="2971800"/>
            <a:ext cx="609600" cy="304800"/>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876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RJ – 3 months!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227" y="1752600"/>
            <a:ext cx="2084173" cy="4292600"/>
          </a:xfrm>
        </p:spPr>
      </p:pic>
      <p:sp>
        <p:nvSpPr>
          <p:cNvPr id="4" name="Date Placeholder 3"/>
          <p:cNvSpPr>
            <a:spLocks noGrp="1"/>
          </p:cNvSpPr>
          <p:nvPr>
            <p:ph type="dt" sz="half" idx="10"/>
          </p:nvPr>
        </p:nvSpPr>
        <p:spPr/>
        <p:txBody>
          <a:bodyPr/>
          <a:lstStyle/>
          <a:p>
            <a:pPr>
              <a:defRPr/>
            </a:pPr>
            <a:r>
              <a:rPr lang="en-US" smtClean="0"/>
              <a:t>December 9, 2016</a:t>
            </a:r>
            <a:endParaRPr lang="en-US"/>
          </a:p>
        </p:txBody>
      </p:sp>
      <p:sp>
        <p:nvSpPr>
          <p:cNvPr id="5" name="Slide Number Placeholder 4"/>
          <p:cNvSpPr>
            <a:spLocks noGrp="1"/>
          </p:cNvSpPr>
          <p:nvPr>
            <p:ph type="sldNum" sz="quarter" idx="12"/>
          </p:nvPr>
        </p:nvSpPr>
        <p:spPr/>
        <p:txBody>
          <a:bodyPr/>
          <a:lstStyle/>
          <a:p>
            <a:pPr>
              <a:defRPr/>
            </a:pPr>
            <a:fld id="{F26697CE-F49C-495B-B5E3-76A904FE79C2}" type="slidenum">
              <a:rPr lang="en-US" altLang="en-US" smtClean="0"/>
              <a:pPr>
                <a:defRPr/>
              </a:pPr>
              <a:t>2</a:t>
            </a:fld>
            <a:endParaRPr lang="en-US" alt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532" y="1752600"/>
            <a:ext cx="2667000" cy="4292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1752600"/>
            <a:ext cx="3826132" cy="4292600"/>
          </a:xfrm>
          <a:prstGeom prst="rect">
            <a:avLst/>
          </a:prstGeom>
        </p:spPr>
      </p:pic>
    </p:spTree>
    <p:extLst>
      <p:ext uri="{BB962C8B-B14F-4D97-AF65-F5344CB8AC3E}">
        <p14:creationId xmlns:p14="http://schemas.microsoft.com/office/powerpoint/2010/main" val="991184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Call Number</a:t>
            </a:r>
          </a:p>
        </p:txBody>
      </p:sp>
      <p:sp>
        <p:nvSpPr>
          <p:cNvPr id="3" name="Content Placeholder 2"/>
          <p:cNvSpPr>
            <a:spLocks noGrp="1"/>
          </p:cNvSpPr>
          <p:nvPr>
            <p:ph idx="1"/>
          </p:nvPr>
        </p:nvSpPr>
        <p:spPr>
          <a:xfrm>
            <a:off x="628650" y="1828799"/>
            <a:ext cx="6076950" cy="3124201"/>
          </a:xfrm>
        </p:spPr>
        <p:txBody>
          <a:bodyPr/>
          <a:lstStyle/>
          <a:p>
            <a:r>
              <a:rPr lang="en-US" sz="2000" dirty="0"/>
              <a:t>Refers to option to be able to “prefer” one call number over another for display</a:t>
            </a:r>
          </a:p>
          <a:p>
            <a:r>
              <a:rPr lang="en-US" sz="2000" dirty="0"/>
              <a:t>Especially desirable in multi-library instances where titles are shared between independent libraries</a:t>
            </a:r>
          </a:p>
          <a:p>
            <a:r>
              <a:rPr lang="en-US" sz="2000" dirty="0"/>
              <a:t>Contains 4 components:</a:t>
            </a:r>
          </a:p>
          <a:p>
            <a:pPr lvl="1"/>
            <a:r>
              <a:rPr lang="en-US" sz="2000" dirty="0"/>
              <a:t>Choosing Preferred Call number source</a:t>
            </a:r>
          </a:p>
          <a:p>
            <a:pPr lvl="1"/>
            <a:r>
              <a:rPr lang="en-US" sz="2000" dirty="0"/>
              <a:t>Displaying copies in </a:t>
            </a:r>
            <a:r>
              <a:rPr lang="en-US" sz="2000" b="1" dirty="0">
                <a:solidFill>
                  <a:srgbClr val="FF0000"/>
                </a:solidFill>
              </a:rPr>
              <a:t>un</a:t>
            </a:r>
            <a:r>
              <a:rPr lang="en-US" sz="2000" dirty="0"/>
              <a:t>-collapsed list</a:t>
            </a:r>
          </a:p>
          <a:p>
            <a:pPr lvl="1"/>
            <a:r>
              <a:rPr lang="en-US" sz="2000" dirty="0"/>
              <a:t>Adding library-specific “copies available” number</a:t>
            </a:r>
          </a:p>
          <a:p>
            <a:pPr lvl="1"/>
            <a:r>
              <a:rPr lang="en-US" sz="2000" dirty="0"/>
              <a:t>“Hiding” district” total copies available number</a:t>
            </a:r>
          </a:p>
          <a:p>
            <a:pPr lvl="1"/>
            <a:endParaRPr lang="en-US" dirty="0"/>
          </a:p>
        </p:txBody>
      </p:sp>
    </p:spTree>
    <p:extLst>
      <p:ext uri="{BB962C8B-B14F-4D97-AF65-F5344CB8AC3E}">
        <p14:creationId xmlns:p14="http://schemas.microsoft.com/office/powerpoint/2010/main" val="4006649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December 9, 2016</a:t>
            </a:r>
            <a:endParaRPr lang="en-US"/>
          </a:p>
        </p:txBody>
      </p:sp>
      <p:sp>
        <p:nvSpPr>
          <p:cNvPr id="5" name="Slide Number Placeholder 4"/>
          <p:cNvSpPr>
            <a:spLocks noGrp="1"/>
          </p:cNvSpPr>
          <p:nvPr>
            <p:ph type="sldNum" sz="quarter" idx="12"/>
          </p:nvPr>
        </p:nvSpPr>
        <p:spPr/>
        <p:txBody>
          <a:bodyPr/>
          <a:lstStyle/>
          <a:p>
            <a:pPr>
              <a:defRPr/>
            </a:pPr>
            <a:fld id="{F26697CE-F49C-495B-B5E3-76A904FE79C2}" type="slidenum">
              <a:rPr lang="en-US" altLang="en-US" smtClean="0"/>
              <a:pPr>
                <a:defRPr/>
              </a:pPr>
              <a:t>21</a:t>
            </a:fld>
            <a:endParaRPr lang="en-US" altLang="en-US"/>
          </a:p>
        </p:txBody>
      </p:sp>
      <p:pic>
        <p:nvPicPr>
          <p:cNvPr id="6" name="Picture 5"/>
          <p:cNvPicPr>
            <a:picLocks noChangeAspect="1"/>
          </p:cNvPicPr>
          <p:nvPr/>
        </p:nvPicPr>
        <p:blipFill>
          <a:blip r:embed="rId3"/>
          <a:stretch>
            <a:fillRect/>
          </a:stretch>
        </p:blipFill>
        <p:spPr>
          <a:xfrm>
            <a:off x="381000" y="1271857"/>
            <a:ext cx="8382000" cy="4314286"/>
          </a:xfrm>
          <a:prstGeom prst="rect">
            <a:avLst/>
          </a:prstGeom>
        </p:spPr>
      </p:pic>
    </p:spTree>
    <p:extLst>
      <p:ext uri="{BB962C8B-B14F-4D97-AF65-F5344CB8AC3E}">
        <p14:creationId xmlns:p14="http://schemas.microsoft.com/office/powerpoint/2010/main" val="2633744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December 9, 2016</a:t>
            </a:r>
            <a:endParaRPr lang="en-US"/>
          </a:p>
        </p:txBody>
      </p:sp>
      <p:sp>
        <p:nvSpPr>
          <p:cNvPr id="5" name="Slide Number Placeholder 4"/>
          <p:cNvSpPr>
            <a:spLocks noGrp="1"/>
          </p:cNvSpPr>
          <p:nvPr>
            <p:ph type="sldNum" sz="quarter" idx="12"/>
          </p:nvPr>
        </p:nvSpPr>
        <p:spPr/>
        <p:txBody>
          <a:bodyPr/>
          <a:lstStyle/>
          <a:p>
            <a:pPr>
              <a:defRPr/>
            </a:pPr>
            <a:fld id="{F26697CE-F49C-495B-B5E3-76A904FE79C2}" type="slidenum">
              <a:rPr lang="en-US" altLang="en-US" smtClean="0"/>
              <a:pPr>
                <a:defRPr/>
              </a:pPr>
              <a:t>22</a:t>
            </a:fld>
            <a:endParaRPr lang="en-US" altLang="en-US"/>
          </a:p>
        </p:txBody>
      </p:sp>
      <p:pic>
        <p:nvPicPr>
          <p:cNvPr id="6" name="Picture 5"/>
          <p:cNvPicPr>
            <a:picLocks noChangeAspect="1"/>
          </p:cNvPicPr>
          <p:nvPr/>
        </p:nvPicPr>
        <p:blipFill>
          <a:blip r:embed="rId3"/>
          <a:stretch>
            <a:fillRect/>
          </a:stretch>
        </p:blipFill>
        <p:spPr>
          <a:xfrm>
            <a:off x="-1161334" y="-613857"/>
            <a:ext cx="11466667" cy="8085714"/>
          </a:xfrm>
          <a:prstGeom prst="rect">
            <a:avLst/>
          </a:prstGeom>
        </p:spPr>
      </p:pic>
    </p:spTree>
    <p:extLst>
      <p:ext uri="{BB962C8B-B14F-4D97-AF65-F5344CB8AC3E}">
        <p14:creationId xmlns:p14="http://schemas.microsoft.com/office/powerpoint/2010/main" val="21056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7529" y="193963"/>
            <a:ext cx="9006471" cy="6079935"/>
          </a:xfrm>
          <a:prstGeom prst="rect">
            <a:avLst/>
          </a:prstGeom>
        </p:spPr>
      </p:pic>
      <p:pic>
        <p:nvPicPr>
          <p:cNvPr id="6" name="Picture 5"/>
          <p:cNvPicPr>
            <a:picLocks noChangeAspect="1"/>
          </p:cNvPicPr>
          <p:nvPr/>
        </p:nvPicPr>
        <p:blipFill>
          <a:blip r:embed="rId4"/>
          <a:stretch>
            <a:fillRect/>
          </a:stretch>
        </p:blipFill>
        <p:spPr>
          <a:xfrm>
            <a:off x="0" y="193963"/>
            <a:ext cx="9144000" cy="6172776"/>
          </a:xfrm>
          <a:prstGeom prst="rect">
            <a:avLst/>
          </a:prstGeom>
        </p:spPr>
      </p:pic>
    </p:spTree>
    <p:extLst>
      <p:ext uri="{BB962C8B-B14F-4D97-AF65-F5344CB8AC3E}">
        <p14:creationId xmlns:p14="http://schemas.microsoft.com/office/powerpoint/2010/main" val="35700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8779368" cy="7698365"/>
          </a:xfrm>
          <a:prstGeom prst="rect">
            <a:avLst/>
          </a:prstGeom>
        </p:spPr>
      </p:pic>
      <p:pic>
        <p:nvPicPr>
          <p:cNvPr id="2052" name="Picture 4" descr="C:\Users\JEANBA~1\AppData\Local\Temp\SNAGHTMLfe7846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997865" cy="791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9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ISearch</a:t>
            </a:r>
            <a:r>
              <a:rPr lang="en-US"/>
              <a:t> Enhancements</a:t>
            </a:r>
          </a:p>
        </p:txBody>
      </p:sp>
      <p:sp>
        <p:nvSpPr>
          <p:cNvPr id="3" name="Content Placeholder 2"/>
          <p:cNvSpPr>
            <a:spLocks noGrp="1"/>
          </p:cNvSpPr>
          <p:nvPr>
            <p:ph idx="1"/>
          </p:nvPr>
        </p:nvSpPr>
        <p:spPr/>
        <p:txBody>
          <a:bodyPr/>
          <a:lstStyle/>
          <a:p>
            <a:r>
              <a:rPr lang="en-US"/>
              <a:t>All Libraries button on Banner</a:t>
            </a:r>
          </a:p>
          <a:p>
            <a:r>
              <a:rPr lang="en-US" err="1"/>
              <a:t>ChiliFresh</a:t>
            </a:r>
            <a:r>
              <a:rPr lang="en-US"/>
              <a:t> added to those with subscriptions</a:t>
            </a:r>
          </a:p>
          <a:p>
            <a:r>
              <a:rPr lang="en-US"/>
              <a:t>Add Reading Program limiters and </a:t>
            </a:r>
            <a:r>
              <a:rPr lang="en-US" err="1"/>
              <a:t>lexile</a:t>
            </a:r>
            <a:r>
              <a:rPr lang="en-US"/>
              <a:t> range chart</a:t>
            </a:r>
          </a:p>
        </p:txBody>
      </p:sp>
    </p:spTree>
    <p:extLst>
      <p:ext uri="{BB962C8B-B14F-4D97-AF65-F5344CB8AC3E}">
        <p14:creationId xmlns:p14="http://schemas.microsoft.com/office/powerpoint/2010/main" val="2845906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70643"/>
          <a:stretch/>
        </p:blipFill>
        <p:spPr>
          <a:xfrm>
            <a:off x="0" y="0"/>
            <a:ext cx="9144000" cy="1967345"/>
          </a:xfrm>
          <a:prstGeom prst="rect">
            <a:avLst/>
          </a:prstGeom>
        </p:spPr>
      </p:pic>
      <p:pic>
        <p:nvPicPr>
          <p:cNvPr id="3" name="Picture 2"/>
          <p:cNvPicPr>
            <a:picLocks noChangeAspect="1"/>
          </p:cNvPicPr>
          <p:nvPr/>
        </p:nvPicPr>
        <p:blipFill>
          <a:blip r:embed="rId4"/>
          <a:stretch>
            <a:fillRect/>
          </a:stretch>
        </p:blipFill>
        <p:spPr>
          <a:xfrm>
            <a:off x="2399918" y="2085775"/>
            <a:ext cx="6744082" cy="4772225"/>
          </a:xfrm>
          <a:prstGeom prst="rect">
            <a:avLst/>
          </a:prstGeom>
        </p:spPr>
      </p:pic>
      <p:pic>
        <p:nvPicPr>
          <p:cNvPr id="4098" name="Picture 2" descr="C:\Users\JEANBA~1\AppData\Local\Temp\SNAGHTML1007cfd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19486"/>
            <a:ext cx="1768397" cy="478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66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ISearch</a:t>
            </a:r>
            <a:r>
              <a:rPr lang="en-US"/>
              <a:t> Summary</a:t>
            </a:r>
          </a:p>
        </p:txBody>
      </p:sp>
      <p:sp>
        <p:nvSpPr>
          <p:cNvPr id="3" name="Content Placeholder 2"/>
          <p:cNvSpPr>
            <a:spLocks noGrp="1"/>
          </p:cNvSpPr>
          <p:nvPr>
            <p:ph idx="1"/>
          </p:nvPr>
        </p:nvSpPr>
        <p:spPr>
          <a:xfrm>
            <a:off x="628650" y="1554480"/>
            <a:ext cx="7886700" cy="4972049"/>
          </a:xfrm>
        </p:spPr>
        <p:txBody>
          <a:bodyPr>
            <a:normAutofit fontScale="92500" lnSpcReduction="10000"/>
          </a:bodyPr>
          <a:lstStyle/>
          <a:p>
            <a:r>
              <a:rPr lang="en-US" dirty="0" smtClean="0"/>
              <a:t>Work </a:t>
            </a:r>
            <a:r>
              <a:rPr lang="en-US" dirty="0"/>
              <a:t>in process</a:t>
            </a:r>
          </a:p>
          <a:p>
            <a:pPr lvl="1"/>
            <a:r>
              <a:rPr lang="en-US" dirty="0"/>
              <a:t>Book </a:t>
            </a:r>
            <a:r>
              <a:rPr lang="en-US" dirty="0" smtClean="0"/>
              <a:t>Rivers Customization</a:t>
            </a:r>
            <a:endParaRPr lang="en-US" dirty="0"/>
          </a:p>
          <a:p>
            <a:pPr lvl="1"/>
            <a:r>
              <a:rPr lang="en-US" dirty="0"/>
              <a:t>“No results” page</a:t>
            </a:r>
          </a:p>
          <a:p>
            <a:pPr lvl="1"/>
            <a:r>
              <a:rPr lang="en-US" dirty="0"/>
              <a:t>Preferred Call Number</a:t>
            </a:r>
          </a:p>
          <a:p>
            <a:r>
              <a:rPr lang="en-US" dirty="0"/>
              <a:t>Waiting in the wings</a:t>
            </a:r>
          </a:p>
          <a:p>
            <a:pPr lvl="1"/>
            <a:r>
              <a:rPr lang="en-US" dirty="0"/>
              <a:t>All Libraries button</a:t>
            </a:r>
          </a:p>
          <a:p>
            <a:pPr lvl="1"/>
            <a:r>
              <a:rPr lang="en-US" dirty="0" err="1"/>
              <a:t>ChiliFresh</a:t>
            </a:r>
            <a:endParaRPr lang="en-US" dirty="0"/>
          </a:p>
          <a:p>
            <a:pPr lvl="1"/>
            <a:r>
              <a:rPr lang="en-US" dirty="0"/>
              <a:t>Reading program and others</a:t>
            </a:r>
          </a:p>
          <a:p>
            <a:r>
              <a:rPr lang="en-US" dirty="0"/>
              <a:t>Next major component</a:t>
            </a:r>
          </a:p>
          <a:p>
            <a:pPr lvl="1"/>
            <a:r>
              <a:rPr lang="en-US" dirty="0"/>
              <a:t>Project Gutenberg</a:t>
            </a:r>
          </a:p>
          <a:p>
            <a:pPr lvl="1"/>
            <a:r>
              <a:rPr lang="en-US" dirty="0"/>
              <a:t>Library eBook subscriptions</a:t>
            </a:r>
          </a:p>
        </p:txBody>
      </p:sp>
    </p:spTree>
    <p:extLst>
      <p:ext uri="{BB962C8B-B14F-4D97-AF65-F5344CB8AC3E}">
        <p14:creationId xmlns:p14="http://schemas.microsoft.com/office/powerpoint/2010/main" val="2631746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811" y="1500188"/>
            <a:ext cx="4597631" cy="3857625"/>
          </a:xfrm>
          <a:prstGeom prst="rect">
            <a:avLst/>
          </a:prstGeom>
        </p:spPr>
      </p:pic>
      <p:sp>
        <p:nvSpPr>
          <p:cNvPr id="4" name="Rectangle 3"/>
          <p:cNvSpPr/>
          <p:nvPr/>
        </p:nvSpPr>
        <p:spPr>
          <a:xfrm>
            <a:off x="2372098" y="4392571"/>
            <a:ext cx="1776845" cy="5410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Rectangle 4"/>
          <p:cNvSpPr/>
          <p:nvPr/>
        </p:nvSpPr>
        <p:spPr>
          <a:xfrm>
            <a:off x="4566644" y="3996095"/>
            <a:ext cx="1928812" cy="11206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Picture 2"/>
          <p:cNvPicPr>
            <a:picLocks noChangeAspect="1"/>
          </p:cNvPicPr>
          <p:nvPr/>
        </p:nvPicPr>
        <p:blipFill>
          <a:blip r:embed="rId4"/>
          <a:stretch>
            <a:fillRect/>
          </a:stretch>
        </p:blipFill>
        <p:spPr>
          <a:xfrm>
            <a:off x="1314450" y="971550"/>
            <a:ext cx="3305175" cy="723900"/>
          </a:xfrm>
          <a:prstGeom prst="rect">
            <a:avLst/>
          </a:prstGeom>
        </p:spPr>
      </p:pic>
    </p:spTree>
    <p:extLst>
      <p:ext uri="{BB962C8B-B14F-4D97-AF65-F5344CB8AC3E}">
        <p14:creationId xmlns:p14="http://schemas.microsoft.com/office/powerpoint/2010/main" val="1539399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56189" y="857250"/>
            <a:ext cx="2769005" cy="3543300"/>
          </a:xfrm>
          <a:prstGeom prst="rect">
            <a:avLst/>
          </a:prstGeom>
        </p:spPr>
      </p:pic>
      <p:pic>
        <p:nvPicPr>
          <p:cNvPr id="6" name="Picture 5"/>
          <p:cNvPicPr>
            <a:picLocks noChangeAspect="1"/>
          </p:cNvPicPr>
          <p:nvPr/>
        </p:nvPicPr>
        <p:blipFill>
          <a:blip r:embed="rId4"/>
          <a:stretch>
            <a:fillRect/>
          </a:stretch>
        </p:blipFill>
        <p:spPr>
          <a:xfrm>
            <a:off x="4686300" y="2062615"/>
            <a:ext cx="3314700" cy="3938135"/>
          </a:xfrm>
          <a:prstGeom prst="rect">
            <a:avLst/>
          </a:prstGeom>
        </p:spPr>
      </p:pic>
      <p:sp>
        <p:nvSpPr>
          <p:cNvPr id="7" name="Title 6"/>
          <p:cNvSpPr>
            <a:spLocks noGrp="1"/>
          </p:cNvSpPr>
          <p:nvPr>
            <p:ph type="title"/>
          </p:nvPr>
        </p:nvSpPr>
        <p:spPr>
          <a:xfrm>
            <a:off x="4171950" y="1063229"/>
            <a:ext cx="3486150" cy="857250"/>
          </a:xfrm>
        </p:spPr>
        <p:txBody>
          <a:bodyPr>
            <a:normAutofit fontScale="90000"/>
          </a:bodyPr>
          <a:lstStyle/>
          <a:p>
            <a:r>
              <a:rPr lang="en-US"/>
              <a:t>Back by Popular Demand</a:t>
            </a:r>
          </a:p>
        </p:txBody>
      </p:sp>
    </p:spTree>
    <p:extLst>
      <p:ext uri="{BB962C8B-B14F-4D97-AF65-F5344CB8AC3E}">
        <p14:creationId xmlns:p14="http://schemas.microsoft.com/office/powerpoint/2010/main" val="3461300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4" name="Date Placeholder 3"/>
          <p:cNvSpPr>
            <a:spLocks noGrp="1"/>
          </p:cNvSpPr>
          <p:nvPr>
            <p:ph type="dt" sz="half" idx="10"/>
          </p:nvPr>
        </p:nvSpPr>
        <p:spPr/>
        <p:txBody>
          <a:bodyPr/>
          <a:lstStyle/>
          <a:p>
            <a:pPr>
              <a:defRPr/>
            </a:pPr>
            <a:r>
              <a:rPr lang="en-US" smtClean="0"/>
              <a:t>December 9, 2016</a:t>
            </a:r>
            <a:endParaRPr lang="en-US" dirty="0"/>
          </a:p>
        </p:txBody>
      </p:sp>
      <p:sp>
        <p:nvSpPr>
          <p:cNvPr id="6" name="Slide Number Placeholder 5"/>
          <p:cNvSpPr>
            <a:spLocks noGrp="1"/>
          </p:cNvSpPr>
          <p:nvPr>
            <p:ph type="sldNum" sz="quarter" idx="12"/>
          </p:nvPr>
        </p:nvSpPr>
        <p:spPr/>
        <p:txBody>
          <a:bodyPr/>
          <a:lstStyle/>
          <a:p>
            <a:pPr>
              <a:defRPr/>
            </a:pPr>
            <a:fld id="{F26697CE-F49C-495B-B5E3-76A904FE79C2}" type="slidenum">
              <a:rPr lang="en-US" altLang="en-US" smtClean="0"/>
              <a:pPr>
                <a:defRPr/>
              </a:pPr>
              <a:t>3</a:t>
            </a:fld>
            <a:endParaRPr lang="en-US" altLang="en-US"/>
          </a:p>
        </p:txBody>
      </p:sp>
      <p:pic>
        <p:nvPicPr>
          <p:cNvPr id="12" name="Audio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3" name="Content Placeholder 2"/>
          <p:cNvSpPr>
            <a:spLocks noGrp="1"/>
          </p:cNvSpPr>
          <p:nvPr>
            <p:ph idx="1"/>
          </p:nvPr>
        </p:nvSpPr>
        <p:spPr>
          <a:xfrm>
            <a:off x="609600" y="1768476"/>
            <a:ext cx="8077200" cy="4098924"/>
          </a:xfrm>
        </p:spPr>
        <p:txBody>
          <a:bodyPr/>
          <a:lstStyle/>
          <a:p>
            <a:r>
              <a:rPr lang="en-US" dirty="0" smtClean="0"/>
              <a:t>Special Vendor</a:t>
            </a:r>
            <a:r>
              <a:rPr lang="en-US" dirty="0"/>
              <a:t>: </a:t>
            </a:r>
            <a:r>
              <a:rPr lang="en-US" b="1" dirty="0"/>
              <a:t>Andrea Eshelman</a:t>
            </a:r>
            <a:r>
              <a:rPr lang="en-US" dirty="0"/>
              <a:t>	</a:t>
            </a:r>
          </a:p>
          <a:p>
            <a:pPr marL="914400" lvl="2" indent="0">
              <a:buNone/>
            </a:pPr>
            <a:r>
              <a:rPr lang="en-US" dirty="0"/>
              <a:t>Education Consultant K-12 for Gale, A </a:t>
            </a:r>
            <a:r>
              <a:rPr lang="en-US" dirty="0" err="1"/>
              <a:t>Centage</a:t>
            </a:r>
            <a:r>
              <a:rPr lang="en-US" dirty="0"/>
              <a:t> Company</a:t>
            </a:r>
          </a:p>
          <a:p>
            <a:endParaRPr lang="en-US" dirty="0" smtClean="0"/>
          </a:p>
          <a:p>
            <a:r>
              <a:rPr lang="en-US" dirty="0" smtClean="0"/>
              <a:t>Special Guest: </a:t>
            </a:r>
            <a:r>
              <a:rPr lang="en-US" b="1" dirty="0" smtClean="0"/>
              <a:t>Theresa Fredericka</a:t>
            </a:r>
          </a:p>
          <a:p>
            <a:pPr marL="914400" lvl="2" indent="0">
              <a:buNone/>
            </a:pPr>
            <a:r>
              <a:rPr lang="en-US" dirty="0" smtClean="0"/>
              <a:t>Executive Director of INFOhio</a:t>
            </a:r>
          </a:p>
          <a:p>
            <a:pPr marL="0" indent="0">
              <a:buNone/>
            </a:pPr>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97306">
            <a:off x="6768518" y="4564079"/>
            <a:ext cx="1824397" cy="1181297"/>
          </a:xfrm>
          <a:prstGeom prst="rect">
            <a:avLst/>
          </a:prstGeom>
        </p:spPr>
      </p:pic>
    </p:spTree>
    <p:extLst>
      <p:ext uri="{BB962C8B-B14F-4D97-AF65-F5344CB8AC3E}">
        <p14:creationId xmlns:p14="http://schemas.microsoft.com/office/powerpoint/2010/main" val="623723519"/>
      </p:ext>
    </p:extLst>
  </p:cSld>
  <p:clrMapOvr>
    <a:masterClrMapping/>
  </p:clrMapOvr>
  <mc:AlternateContent xmlns:mc="http://schemas.openxmlformats.org/markup-compatibility/2006" xmlns:p14="http://schemas.microsoft.com/office/powerpoint/2010/main">
    <mc:Choice Requires="p14">
      <p:transition spd="slow" p14:dur="2000" advTm="6411"/>
    </mc:Choice>
    <mc:Fallback xmlns="">
      <p:transition spd="slow" advTm="64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E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305" y="142875"/>
            <a:ext cx="3193256" cy="10644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27925" y="1343025"/>
            <a:ext cx="4114800" cy="425054"/>
          </a:xfrm>
        </p:spPr>
        <p:txBody>
          <a:bodyPr>
            <a:normAutofit/>
          </a:bodyPr>
          <a:lstStyle/>
          <a:p>
            <a:pPr algn="ctr"/>
            <a:r>
              <a:rPr lang="en-US"/>
              <a:t>oetc.ohio.</a:t>
            </a:r>
            <a:r>
              <a:rPr lang="en-US" err="1"/>
              <a:t>gov</a:t>
            </a:r>
            <a:r>
              <a:rPr lang="en-US"/>
              <a:t> </a:t>
            </a:r>
          </a:p>
        </p:txBody>
      </p:sp>
      <p:sp>
        <p:nvSpPr>
          <p:cNvPr id="4" name="Text Placeholder 3"/>
          <p:cNvSpPr>
            <a:spLocks noGrp="1"/>
          </p:cNvSpPr>
          <p:nvPr>
            <p:ph type="body" sz="half" idx="2"/>
          </p:nvPr>
        </p:nvSpPr>
        <p:spPr>
          <a:xfrm>
            <a:off x="209550" y="1864336"/>
            <a:ext cx="8874125" cy="4971439"/>
          </a:xfrm>
        </p:spPr>
        <p:txBody>
          <a:bodyPr vert="horz" lIns="91440" tIns="45720" rIns="91440" bIns="45720" rtlCol="0" anchor="t">
            <a:normAutofit/>
          </a:bodyPr>
          <a:lstStyle/>
          <a:p>
            <a:r>
              <a:rPr lang="en-US" sz="2550" b="1" dirty="0"/>
              <a:t>February 14 – </a:t>
            </a:r>
            <a:r>
              <a:rPr lang="en-US" sz="2550" b="1" dirty="0" err="1"/>
              <a:t>Preconferences</a:t>
            </a:r>
            <a:r>
              <a:rPr lang="en-US" sz="2550" b="1" dirty="0"/>
              <a:t>- </a:t>
            </a:r>
          </a:p>
          <a:p>
            <a:pPr marL="214313" indent="-214313">
              <a:buFont typeface="Arial" panose="020B0604020202020204" pitchFamily="34" charset="0"/>
              <a:buChar char="•"/>
            </a:pPr>
            <a:r>
              <a:rPr lang="en-US" sz="2550" dirty="0"/>
              <a:t>Developing Data Visualization Skills to Demonstrate Value and Make Informed Decisions in Education Using Tableau</a:t>
            </a:r>
          </a:p>
          <a:p>
            <a:pPr marL="214313" indent="-214313">
              <a:buFont typeface="Arial" panose="020B0604020202020204" pitchFamily="34" charset="0"/>
              <a:buChar char="•"/>
            </a:pPr>
            <a:r>
              <a:rPr lang="en-US" sz="2550" dirty="0"/>
              <a:t>Control/Alt/Read: Reading Digital Text in the Plugged In Classroom of the 21st Century</a:t>
            </a:r>
          </a:p>
          <a:p>
            <a:r>
              <a:rPr lang="en-US" sz="2550" b="1" dirty="0" smtClean="0"/>
              <a:t>February </a:t>
            </a:r>
            <a:r>
              <a:rPr lang="en-US" sz="2550" b="1" dirty="0"/>
              <a:t>15 &amp; 16 – </a:t>
            </a:r>
            <a:r>
              <a:rPr lang="en-US" sz="2550" dirty="0"/>
              <a:t>Many INFOhio sessions!  </a:t>
            </a:r>
          </a:p>
          <a:p>
            <a:endParaRPr lang="en-US" sz="2550" dirty="0"/>
          </a:p>
          <a:p>
            <a:pPr algn="ctr"/>
            <a:r>
              <a:rPr lang="en-US" sz="2550" b="1" dirty="0"/>
              <a:t>Stop by the INFOhio booth – 722/724</a:t>
            </a:r>
          </a:p>
          <a:p>
            <a:endParaRPr lang="en-US" dirty="0"/>
          </a:p>
        </p:txBody>
      </p:sp>
    </p:spTree>
    <p:extLst>
      <p:ext uri="{BB962C8B-B14F-4D97-AF65-F5344CB8AC3E}">
        <p14:creationId xmlns:p14="http://schemas.microsoft.com/office/powerpoint/2010/main" val="1007133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Questions?</a:t>
            </a:r>
            <a:endParaRPr lang="en-US" dirty="0"/>
          </a:p>
        </p:txBody>
      </p:sp>
      <p:sp>
        <p:nvSpPr>
          <p:cNvPr id="2" name="Date Placeholder 1"/>
          <p:cNvSpPr>
            <a:spLocks noGrp="1"/>
          </p:cNvSpPr>
          <p:nvPr>
            <p:ph type="dt" sz="half" idx="10"/>
          </p:nvPr>
        </p:nvSpPr>
        <p:spPr/>
        <p:txBody>
          <a:bodyPr/>
          <a:lstStyle/>
          <a:p>
            <a:r>
              <a:rPr lang="en-US" smtClean="0"/>
              <a:t>December 9, 2016</a:t>
            </a:r>
            <a:endParaRPr lang="en-US"/>
          </a:p>
        </p:txBody>
      </p:sp>
      <p:sp>
        <p:nvSpPr>
          <p:cNvPr id="3" name="Slide Number Placeholder 2"/>
          <p:cNvSpPr>
            <a:spLocks noGrp="1"/>
          </p:cNvSpPr>
          <p:nvPr>
            <p:ph type="sldNum" sz="quarter" idx="12"/>
          </p:nvPr>
        </p:nvSpPr>
        <p:spPr/>
        <p:txBody>
          <a:bodyPr/>
          <a:lstStyle/>
          <a:p>
            <a:fld id="{3547C064-668C-4B49-B19D-08EF076B9AA0}" type="slidenum">
              <a:rPr lang="en-US" altLang="en-US" smtClean="0"/>
              <a:pPr/>
              <a:t>31</a:t>
            </a:fld>
            <a:endParaRPr lang="en-US" altLang="en-US"/>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6979" y="1828800"/>
            <a:ext cx="5659603" cy="4038600"/>
          </a:xfrm>
        </p:spPr>
      </p:pic>
    </p:spTree>
    <p:extLst>
      <p:ext uri="{BB962C8B-B14F-4D97-AF65-F5344CB8AC3E}">
        <p14:creationId xmlns:p14="http://schemas.microsoft.com/office/powerpoint/2010/main" val="193141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p:cNvSpPr/>
          <p:nvPr/>
        </p:nvSpPr>
        <p:spPr>
          <a:xfrm>
            <a:off x="1143000" y="3260359"/>
            <a:ext cx="6858000" cy="2077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auto" hangingPunct="1">
              <a:spcBef>
                <a:spcPts val="0"/>
              </a:spcBef>
              <a:spcAft>
                <a:spcPts val="0"/>
              </a:spcAft>
              <a:defRPr/>
            </a:pPr>
            <a:endParaRPr lang="en-US" altLang="en-US" sz="1050">
              <a:solidFill>
                <a:srgbClr val="FFFFFF"/>
              </a:solidFill>
            </a:endParaRPr>
          </a:p>
        </p:txBody>
      </p:sp>
      <p:sp>
        <p:nvSpPr>
          <p:cNvPr id="23555" name="Title 1"/>
          <p:cNvSpPr txBox="1">
            <a:spLocks noGrp="1"/>
          </p:cNvSpPr>
          <p:nvPr>
            <p:ph type="title"/>
          </p:nvPr>
        </p:nvSpPr>
        <p:spPr>
          <a:xfrm>
            <a:off x="1226345" y="1368625"/>
            <a:ext cx="6774656" cy="2026444"/>
          </a:xfrm>
        </p:spPr>
        <p:txBody>
          <a:bodyPr/>
          <a:lstStyle/>
          <a:p>
            <a:pPr algn="ctr" eaLnBrk="1" hangingPunct="1">
              <a:buClr>
                <a:srgbClr val="000000"/>
              </a:buClr>
            </a:pPr>
            <a:r>
              <a:rPr lang="en-US" altLang="en-US" sz="4500" b="1" dirty="0">
                <a:solidFill>
                  <a:schemeClr val="bg1"/>
                </a:solidFill>
                <a:latin typeface="Arial" panose="020B0604020202020204" pitchFamily="34" charset="0"/>
                <a:cs typeface="Arial" panose="020B0604020202020204" pitchFamily="34" charset="0"/>
              </a:rPr>
              <a:t>Thank you SPARCC for Your </a:t>
            </a:r>
            <a:r>
              <a:rPr lang="en-US" altLang="en-US" sz="4500" b="1" i="1" dirty="0">
                <a:solidFill>
                  <a:schemeClr val="bg1"/>
                </a:solidFill>
                <a:latin typeface="Arial" panose="020B0604020202020204" pitchFamily="34" charset="0"/>
                <a:cs typeface="Arial" panose="020B0604020202020204" pitchFamily="34" charset="0"/>
              </a:rPr>
              <a:t>Advocacy</a:t>
            </a:r>
            <a:r>
              <a:rPr lang="en-US" altLang="en-US" sz="4500" b="1" dirty="0">
                <a:solidFill>
                  <a:schemeClr val="bg1"/>
                </a:solidFill>
                <a:latin typeface="Arial" panose="020B0604020202020204" pitchFamily="34" charset="0"/>
                <a:cs typeface="Arial" panose="020B0604020202020204" pitchFamily="34" charset="0"/>
              </a:rPr>
              <a:t> !</a:t>
            </a:r>
            <a:r>
              <a:rPr lang="en-US" altLang="en-US" sz="4500" b="1" dirty="0">
                <a:latin typeface="Arial" panose="020B0604020202020204" pitchFamily="34" charset="0"/>
                <a:cs typeface="Arial" panose="020B0604020202020204" pitchFamily="34" charset="0"/>
              </a:rPr>
              <a:t/>
            </a:r>
            <a:br>
              <a:rPr lang="en-US" altLang="en-US" sz="4500" b="1" dirty="0">
                <a:latin typeface="Arial" panose="020B0604020202020204" pitchFamily="34" charset="0"/>
                <a:cs typeface="Arial" panose="020B0604020202020204" pitchFamily="34" charset="0"/>
              </a:rPr>
            </a:br>
            <a:endParaRPr lang="en-US" altLang="en-US" sz="4500" b="1" dirty="0">
              <a:latin typeface="Arial" panose="020B0604020202020204" pitchFamily="34" charset="0"/>
              <a:cs typeface="Arial" panose="020B0604020202020204" pitchFamily="34" charset="0"/>
            </a:endParaRPr>
          </a:p>
        </p:txBody>
      </p:sp>
      <p:pic>
        <p:nvPicPr>
          <p:cNvPr id="2355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91382" y="3380866"/>
            <a:ext cx="4244579" cy="1832372"/>
          </a:xfrm>
        </p:spPr>
      </p:pic>
    </p:spTree>
    <p:extLst>
      <p:ext uri="{BB962C8B-B14F-4D97-AF65-F5344CB8AC3E}">
        <p14:creationId xmlns:p14="http://schemas.microsoft.com/office/powerpoint/2010/main" val="2977968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#SPARCC Libraries WORK!</a:t>
            </a:r>
            <a:endParaRPr lang="en-US" dirty="0"/>
          </a:p>
        </p:txBody>
      </p:sp>
      <p:sp>
        <p:nvSpPr>
          <p:cNvPr id="3" name="Content Placeholder 2"/>
          <p:cNvSpPr>
            <a:spLocks noGrp="1"/>
          </p:cNvSpPr>
          <p:nvPr>
            <p:ph idx="1"/>
          </p:nvPr>
        </p:nvSpPr>
        <p:spPr/>
        <p:txBody>
          <a:bodyPr/>
          <a:lstStyle/>
          <a:p>
            <a:r>
              <a:rPr lang="en-US" dirty="0" smtClean="0"/>
              <a:t>November Statistics!</a:t>
            </a:r>
          </a:p>
          <a:p>
            <a:pPr lvl="1"/>
            <a:r>
              <a:rPr lang="en-US" dirty="0" smtClean="0"/>
              <a:t>Check-Ins: 121,659</a:t>
            </a:r>
          </a:p>
          <a:p>
            <a:pPr lvl="1"/>
            <a:r>
              <a:rPr lang="en-US" dirty="0" smtClean="0"/>
              <a:t>Check-Outs:117,420</a:t>
            </a:r>
          </a:p>
          <a:p>
            <a:pPr lvl="1"/>
            <a:r>
              <a:rPr lang="en-US" dirty="0" smtClean="0"/>
              <a:t>Renewals: 11,344</a:t>
            </a:r>
          </a:p>
          <a:p>
            <a:pPr lvl="1"/>
            <a:r>
              <a:rPr lang="en-US" dirty="0" smtClean="0"/>
              <a:t>In House Checkouts: 513</a:t>
            </a:r>
          </a:p>
          <a:p>
            <a:pPr lvl="1"/>
            <a:r>
              <a:rPr lang="en-US" dirty="0" smtClean="0"/>
              <a:t>Grand Total Transactions: 250,936!!!!!!!!!!</a:t>
            </a:r>
            <a:endParaRPr lang="en-US" dirty="0" smtClean="0"/>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pPr>
              <a:defRPr/>
            </a:pPr>
            <a:r>
              <a:rPr lang="en-US" dirty="0" smtClean="0"/>
              <a:t>December  9, 2016</a:t>
            </a:r>
            <a:endParaRPr lang="en-US" dirty="0"/>
          </a:p>
        </p:txBody>
      </p:sp>
      <p:sp>
        <p:nvSpPr>
          <p:cNvPr id="5" name="Slide Number Placeholder 4"/>
          <p:cNvSpPr>
            <a:spLocks noGrp="1"/>
          </p:cNvSpPr>
          <p:nvPr>
            <p:ph type="sldNum" sz="quarter" idx="12"/>
          </p:nvPr>
        </p:nvSpPr>
        <p:spPr/>
        <p:txBody>
          <a:bodyPr/>
          <a:lstStyle/>
          <a:p>
            <a:pPr>
              <a:defRPr/>
            </a:pPr>
            <a:fld id="{F26697CE-F49C-495B-B5E3-76A904FE79C2}" type="slidenum">
              <a:rPr lang="en-US" altLang="en-US" smtClean="0"/>
              <a:pPr>
                <a:defRPr/>
              </a:pPr>
              <a:t>5</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078239"/>
            <a:ext cx="1955006" cy="1976235"/>
          </a:xfrm>
          <a:prstGeom prst="rect">
            <a:avLst/>
          </a:prstGeom>
        </p:spPr>
      </p:pic>
    </p:spTree>
    <p:extLst>
      <p:ext uri="{BB962C8B-B14F-4D97-AF65-F5344CB8AC3E}">
        <p14:creationId xmlns:p14="http://schemas.microsoft.com/office/powerpoint/2010/main" val="2320116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Infographics &amp; Your Library	</a:t>
            </a:r>
            <a:endParaRPr lang="en-US" dirty="0"/>
          </a:p>
        </p:txBody>
      </p:sp>
      <p:sp>
        <p:nvSpPr>
          <p:cNvPr id="8" name="Content Placeholder 7"/>
          <p:cNvSpPr>
            <a:spLocks noGrp="1"/>
          </p:cNvSpPr>
          <p:nvPr>
            <p:ph idx="1"/>
          </p:nvPr>
        </p:nvSpPr>
        <p:spPr/>
        <p:txBody>
          <a:bodyPr/>
          <a:lstStyle/>
          <a:p>
            <a:r>
              <a:rPr lang="en-US" dirty="0" smtClean="0"/>
              <a:t>Library Infographics?</a:t>
            </a:r>
          </a:p>
          <a:p>
            <a:pPr lvl="1"/>
            <a:r>
              <a:rPr lang="en-US" dirty="0" smtClean="0"/>
              <a:t>Creating visual, sometimes supported by text – to represent information or data with the aim of educating an audience about your library</a:t>
            </a:r>
          </a:p>
          <a:p>
            <a:pPr lvl="2"/>
            <a:r>
              <a:rPr lang="en-US" dirty="0" smtClean="0"/>
              <a:t>Annual Library Report</a:t>
            </a:r>
            <a:endParaRPr lang="en-US" dirty="0"/>
          </a:p>
          <a:p>
            <a:pPr lvl="3"/>
            <a:r>
              <a:rPr lang="en-US" dirty="0" smtClean="0">
                <a:solidFill>
                  <a:schemeClr val="tx2"/>
                </a:solidFill>
                <a:hlinkClick r:id="rId3"/>
              </a:rPr>
              <a:t>Easel</a:t>
            </a:r>
            <a:r>
              <a:rPr lang="en-US" dirty="0" smtClean="0">
                <a:solidFill>
                  <a:srgbClr val="00B0F0"/>
                </a:solidFill>
                <a:hlinkClick r:id="rId3"/>
              </a:rPr>
              <a:t>ly Example</a:t>
            </a:r>
            <a:endParaRPr lang="en-US" dirty="0" smtClean="0">
              <a:solidFill>
                <a:srgbClr val="00B0F0"/>
              </a:solidFill>
            </a:endParaRPr>
          </a:p>
          <a:p>
            <a:pPr lvl="3"/>
            <a:r>
              <a:rPr lang="en-US" dirty="0">
                <a:solidFill>
                  <a:schemeClr val="tx2"/>
                </a:solidFill>
                <a:hlinkClick r:id="rId4"/>
              </a:rPr>
              <a:t>Pinterest</a:t>
            </a:r>
            <a:r>
              <a:rPr lang="en-US" dirty="0">
                <a:solidFill>
                  <a:schemeClr val="tx2"/>
                </a:solidFill>
              </a:rPr>
              <a:t> </a:t>
            </a:r>
          </a:p>
          <a:p>
            <a:pPr marL="1371600" lvl="3" indent="0">
              <a:buNone/>
            </a:pPr>
            <a:endParaRPr lang="en-US" dirty="0" smtClean="0">
              <a:solidFill>
                <a:srgbClr val="00B0F0"/>
              </a:solidFill>
            </a:endParaRPr>
          </a:p>
          <a:p>
            <a:pPr lvl="3"/>
            <a:r>
              <a:rPr lang="en-US" dirty="0" smtClean="0">
                <a:solidFill>
                  <a:schemeClr val="tx2"/>
                </a:solidFill>
              </a:rPr>
              <a:t>Work Group Time? Feb 3rd / May 5th</a:t>
            </a:r>
          </a:p>
          <a:p>
            <a:pPr lvl="3"/>
            <a:endParaRPr lang="en-US" dirty="0">
              <a:solidFill>
                <a:schemeClr val="tx2"/>
              </a:solidFill>
            </a:endParaRPr>
          </a:p>
        </p:txBody>
      </p:sp>
      <p:sp>
        <p:nvSpPr>
          <p:cNvPr id="5" name="Date Placeholder 4"/>
          <p:cNvSpPr>
            <a:spLocks noGrp="1"/>
          </p:cNvSpPr>
          <p:nvPr>
            <p:ph type="dt" sz="half" idx="10"/>
          </p:nvPr>
        </p:nvSpPr>
        <p:spPr/>
        <p:txBody>
          <a:bodyPr/>
          <a:lstStyle/>
          <a:p>
            <a:r>
              <a:rPr lang="en-US" smtClean="0"/>
              <a:t>December 9, 2016</a:t>
            </a:r>
            <a:endParaRPr lang="en-US"/>
          </a:p>
        </p:txBody>
      </p:sp>
      <p:sp>
        <p:nvSpPr>
          <p:cNvPr id="6" name="Slide Number Placeholder 5"/>
          <p:cNvSpPr>
            <a:spLocks noGrp="1"/>
          </p:cNvSpPr>
          <p:nvPr>
            <p:ph type="sldNum" sz="quarter" idx="12"/>
          </p:nvPr>
        </p:nvSpPr>
        <p:spPr/>
        <p:txBody>
          <a:bodyPr/>
          <a:lstStyle/>
          <a:p>
            <a:fld id="{1CAFDA75-6AF8-5E49-A47F-25446BC3EB77}" type="slidenum">
              <a:rPr lang="en-US" smtClean="0"/>
              <a:t>6</a:t>
            </a:fld>
            <a:endParaRPr lang="en-US"/>
          </a:p>
        </p:txBody>
      </p:sp>
    </p:spTree>
    <p:extLst>
      <p:ext uri="{BB962C8B-B14F-4D97-AF65-F5344CB8AC3E}">
        <p14:creationId xmlns:p14="http://schemas.microsoft.com/office/powerpoint/2010/main" val="41111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December 9, 2016</a:t>
            </a:r>
            <a:endParaRPr lang="en-US"/>
          </a:p>
        </p:txBody>
      </p:sp>
      <p:sp>
        <p:nvSpPr>
          <p:cNvPr id="6" name="Slide Number Placeholder 5"/>
          <p:cNvSpPr>
            <a:spLocks noGrp="1"/>
          </p:cNvSpPr>
          <p:nvPr>
            <p:ph type="sldNum" sz="quarter" idx="12"/>
          </p:nvPr>
        </p:nvSpPr>
        <p:spPr/>
        <p:txBody>
          <a:bodyPr/>
          <a:lstStyle/>
          <a:p>
            <a:fld id="{1CAFDA75-6AF8-5E49-A47F-25446BC3EB77}" type="slidenum">
              <a:rPr lang="en-US" smtClean="0"/>
              <a:t>7</a:t>
            </a:fld>
            <a:endParaRPr lang="en-US"/>
          </a:p>
        </p:txBody>
      </p:sp>
      <p:sp>
        <p:nvSpPr>
          <p:cNvPr id="2" name="Rectangle 1"/>
          <p:cNvSpPr/>
          <p:nvPr/>
        </p:nvSpPr>
        <p:spPr>
          <a:xfrm>
            <a:off x="457200" y="457200"/>
            <a:ext cx="8001000" cy="5940088"/>
          </a:xfrm>
          <a:prstGeom prst="rect">
            <a:avLst/>
          </a:prstGeom>
        </p:spPr>
        <p:txBody>
          <a:bodyPr wrap="square">
            <a:spAutoFit/>
          </a:bodyPr>
          <a:lstStyle/>
          <a:p>
            <a:pPr>
              <a:buFont typeface="Arial" panose="020B0604020202020204" pitchFamily="34" charset="0"/>
              <a:buChar char="•"/>
            </a:pPr>
            <a:r>
              <a:rPr lang="en-US" b="1" dirty="0"/>
              <a:t>Possible Infographic Template Categories/Sections</a:t>
            </a:r>
            <a:r>
              <a:rPr lang="en-US" b="1" dirty="0" smtClean="0"/>
              <a:t>:</a:t>
            </a:r>
          </a:p>
          <a:p>
            <a:pPr>
              <a:buFont typeface="Arial" panose="020B0604020202020204" pitchFamily="34" charset="0"/>
              <a:buChar char="•"/>
            </a:pPr>
            <a:r>
              <a:rPr lang="en-US" b="1" dirty="0" smtClean="0"/>
              <a:t>New </a:t>
            </a:r>
            <a:r>
              <a:rPr lang="en-US" b="1" dirty="0"/>
              <a:t>this Year</a:t>
            </a:r>
            <a:endParaRPr lang="en-US" dirty="0"/>
          </a:p>
          <a:p>
            <a:pPr marL="742950" lvl="1" indent="-285750">
              <a:buFont typeface="Arial" panose="020B0604020202020204" pitchFamily="34" charset="0"/>
              <a:buChar char="•"/>
            </a:pPr>
            <a:r>
              <a:rPr lang="en-US" sz="1600" dirty="0"/>
              <a:t>Databases, eBooks, etc.</a:t>
            </a:r>
          </a:p>
          <a:p>
            <a:pPr>
              <a:buFont typeface="Arial" panose="020B0604020202020204" pitchFamily="34" charset="0"/>
              <a:buChar char="•"/>
            </a:pPr>
            <a:r>
              <a:rPr lang="en-US" b="1" dirty="0"/>
              <a:t>Statistics</a:t>
            </a:r>
            <a:endParaRPr lang="en-US" dirty="0"/>
          </a:p>
          <a:p>
            <a:pPr marL="742950" lvl="1" indent="-285750">
              <a:buFont typeface="Arial" panose="020B0604020202020204" pitchFamily="34" charset="0"/>
              <a:buChar char="•"/>
            </a:pPr>
            <a:r>
              <a:rPr lang="en-US" sz="1600" dirty="0"/>
              <a:t>Circulation (checkouts, average checkouts per student per year, circulation by item groups)</a:t>
            </a:r>
          </a:p>
          <a:p>
            <a:pPr marL="742950" lvl="1" indent="-285750">
              <a:buFont typeface="Arial" panose="020B0604020202020204" pitchFamily="34" charset="0"/>
              <a:buChar char="•"/>
            </a:pPr>
            <a:r>
              <a:rPr lang="en-US" sz="1600" dirty="0"/>
              <a:t>Population (total student/staff, total library visits)</a:t>
            </a:r>
          </a:p>
          <a:p>
            <a:pPr marL="742950" lvl="1" indent="-285750">
              <a:buFont typeface="Arial" panose="020B0604020202020204" pitchFamily="34" charset="0"/>
              <a:buChar char="•"/>
            </a:pPr>
            <a:r>
              <a:rPr lang="en-US" sz="1600" dirty="0"/>
              <a:t>Collection (weeded, new, donation, totals by item group)</a:t>
            </a:r>
          </a:p>
          <a:p>
            <a:pPr>
              <a:buFont typeface="Arial" panose="020B0604020202020204" pitchFamily="34" charset="0"/>
              <a:buChar char="•"/>
            </a:pPr>
            <a:r>
              <a:rPr lang="en-US" b="1" dirty="0"/>
              <a:t>Collaboration</a:t>
            </a:r>
            <a:endParaRPr lang="en-US" dirty="0"/>
          </a:p>
          <a:p>
            <a:pPr marL="742950" lvl="1" indent="-285750">
              <a:buFont typeface="Arial" panose="020B0604020202020204" pitchFamily="34" charset="0"/>
              <a:buChar char="•"/>
            </a:pPr>
            <a:r>
              <a:rPr lang="en-US" sz="1600" dirty="0"/>
              <a:t>Special programs</a:t>
            </a:r>
          </a:p>
          <a:p>
            <a:pPr marL="742950" lvl="1" indent="-285750">
              <a:buFont typeface="Arial" panose="020B0604020202020204" pitchFamily="34" charset="0"/>
              <a:buChar char="•"/>
            </a:pPr>
            <a:r>
              <a:rPr lang="en-US" sz="1600" dirty="0"/>
              <a:t>Teacher collaboration</a:t>
            </a:r>
          </a:p>
          <a:p>
            <a:pPr>
              <a:buFont typeface="Arial" panose="020B0604020202020204" pitchFamily="34" charset="0"/>
              <a:buChar char="•"/>
            </a:pPr>
            <a:r>
              <a:rPr lang="en-US" b="1" dirty="0"/>
              <a:t>Quotes</a:t>
            </a:r>
            <a:endParaRPr lang="en-US" dirty="0"/>
          </a:p>
          <a:p>
            <a:pPr marL="742950" lvl="1" indent="-285750">
              <a:buFont typeface="Arial" panose="020B0604020202020204" pitchFamily="34" charset="0"/>
              <a:buChar char="•"/>
            </a:pPr>
            <a:r>
              <a:rPr lang="en-US" sz="1600" dirty="0"/>
              <a:t>From Student/staff</a:t>
            </a:r>
          </a:p>
          <a:p>
            <a:pPr>
              <a:buFont typeface="Arial" panose="020B0604020202020204" pitchFamily="34" charset="0"/>
              <a:buChar char="•"/>
            </a:pPr>
            <a:r>
              <a:rPr lang="en-US" b="1" dirty="0"/>
              <a:t>Various Duties (time spent)</a:t>
            </a:r>
            <a:endParaRPr lang="en-US" dirty="0"/>
          </a:p>
          <a:p>
            <a:pPr marL="742950" lvl="1" indent="-285750">
              <a:buFont typeface="Arial" panose="020B0604020202020204" pitchFamily="34" charset="0"/>
              <a:buChar char="•"/>
            </a:pPr>
            <a:r>
              <a:rPr lang="en-US" sz="1600" dirty="0"/>
              <a:t>Communication</a:t>
            </a:r>
          </a:p>
          <a:p>
            <a:pPr marL="742950" lvl="1" indent="-285750">
              <a:buFont typeface="Arial" panose="020B0604020202020204" pitchFamily="34" charset="0"/>
              <a:buChar char="•"/>
            </a:pPr>
            <a:r>
              <a:rPr lang="en-US" sz="1600" dirty="0"/>
              <a:t>Curriculum support</a:t>
            </a:r>
          </a:p>
          <a:p>
            <a:pPr marL="742950" lvl="1" indent="-285750">
              <a:buFont typeface="Arial" panose="020B0604020202020204" pitchFamily="34" charset="0"/>
              <a:buChar char="•"/>
            </a:pPr>
            <a:r>
              <a:rPr lang="en-US" sz="1600" dirty="0"/>
              <a:t>Support of institution</a:t>
            </a:r>
          </a:p>
          <a:p>
            <a:pPr marL="742950" lvl="1" indent="-285750">
              <a:buFont typeface="Arial" panose="020B0604020202020204" pitchFamily="34" charset="0"/>
              <a:buChar char="•"/>
            </a:pPr>
            <a:r>
              <a:rPr lang="en-US" sz="1600" dirty="0"/>
              <a:t>Library staff support (volunteers, clerical)</a:t>
            </a:r>
          </a:p>
          <a:p>
            <a:pPr marL="742950" lvl="1" indent="-285750">
              <a:buFont typeface="Arial" panose="020B0604020202020204" pitchFamily="34" charset="0"/>
              <a:buChar char="•"/>
            </a:pPr>
            <a:r>
              <a:rPr lang="en-US" sz="1600" dirty="0"/>
              <a:t>Assist teachers</a:t>
            </a:r>
          </a:p>
          <a:p>
            <a:pPr marL="742950" lvl="1" indent="-285750">
              <a:buFont typeface="Arial" panose="020B0604020202020204" pitchFamily="34" charset="0"/>
              <a:buChar char="•"/>
            </a:pPr>
            <a:r>
              <a:rPr lang="en-US" sz="1600" dirty="0"/>
              <a:t>Library management</a:t>
            </a:r>
          </a:p>
          <a:p>
            <a:pPr>
              <a:buFont typeface="Arial" panose="020B0604020202020204" pitchFamily="34" charset="0"/>
              <a:buChar char="•"/>
            </a:pPr>
            <a:r>
              <a:rPr lang="en-US" b="1" dirty="0"/>
              <a:t>Goals</a:t>
            </a:r>
            <a:endParaRPr lang="en-US" dirty="0"/>
          </a:p>
          <a:p>
            <a:pPr marL="742950" lvl="1" indent="-285750">
              <a:buFont typeface="Arial" panose="020B0604020202020204" pitchFamily="34" charset="0"/>
              <a:buChar char="•"/>
            </a:pPr>
            <a:r>
              <a:rPr lang="en-US" sz="1600" dirty="0"/>
              <a:t>Next year's goals</a:t>
            </a:r>
          </a:p>
        </p:txBody>
      </p:sp>
    </p:spTree>
    <p:extLst>
      <p:ext uri="{BB962C8B-B14F-4D97-AF65-F5344CB8AC3E}">
        <p14:creationId xmlns:p14="http://schemas.microsoft.com/office/powerpoint/2010/main" val="2083855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December 9, 2016</a:t>
            </a:r>
            <a:endParaRPr lang="en-US"/>
          </a:p>
        </p:txBody>
      </p:sp>
      <p:sp>
        <p:nvSpPr>
          <p:cNvPr id="6" name="Slide Number Placeholder 5"/>
          <p:cNvSpPr>
            <a:spLocks noGrp="1"/>
          </p:cNvSpPr>
          <p:nvPr>
            <p:ph type="sldNum" sz="quarter" idx="12"/>
          </p:nvPr>
        </p:nvSpPr>
        <p:spPr/>
        <p:txBody>
          <a:bodyPr/>
          <a:lstStyle/>
          <a:p>
            <a:fld id="{1CAFDA75-6AF8-5E49-A47F-25446BC3EB77}" type="slidenum">
              <a:rPr lang="en-US" smtClean="0"/>
              <a:t>8</a:t>
            </a:fld>
            <a:endParaRPr lang="en-US"/>
          </a:p>
        </p:txBody>
      </p:sp>
      <p:sp>
        <p:nvSpPr>
          <p:cNvPr id="7" name="Rectangle 6"/>
          <p:cNvSpPr/>
          <p:nvPr/>
        </p:nvSpPr>
        <p:spPr>
          <a:xfrm>
            <a:off x="381000" y="381000"/>
            <a:ext cx="8305800" cy="5663089"/>
          </a:xfrm>
          <a:prstGeom prst="rect">
            <a:avLst/>
          </a:prstGeom>
        </p:spPr>
        <p:txBody>
          <a:bodyPr wrap="square">
            <a:spAutoFit/>
          </a:bodyPr>
          <a:lstStyle/>
          <a:p>
            <a:pPr marL="0" marR="0" algn="ctr">
              <a:spcBef>
                <a:spcPts val="0"/>
              </a:spcBef>
              <a:spcAft>
                <a:spcPts val="0"/>
              </a:spcAft>
            </a:pPr>
            <a:r>
              <a:rPr lang="en-US" sz="4000" dirty="0">
                <a:latin typeface="Calibri" panose="020F0502020204030204" pitchFamily="34" charset="0"/>
                <a:ea typeface="Calibri" panose="020F0502020204030204" pitchFamily="34" charset="0"/>
                <a:cs typeface="Times New Roman" panose="02020603050405020304" pitchFamily="18" charset="0"/>
              </a:rPr>
              <a:t>Statistic Reports for Your Annual Report </a:t>
            </a:r>
            <a:r>
              <a:rPr lang="en-US" sz="4000" dirty="0" smtClean="0">
                <a:latin typeface="Calibri" panose="020F0502020204030204" pitchFamily="34" charset="0"/>
                <a:ea typeface="Calibri" panose="020F0502020204030204" pitchFamily="34" charset="0"/>
                <a:cs typeface="Times New Roman" panose="02020603050405020304" pitchFamily="18" charset="0"/>
              </a:rPr>
              <a:t>- WorkFlows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Circulation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Total Checkouts by Item Group</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Total Checkouts by Grade</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Total In-House Checkouts</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Popular Items (Highest circulation items)</a:t>
            </a: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Population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Total Patrons Served</a:t>
            </a: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Collection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Shelf List (shows item status totals, item group totals, total items in library)</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Total Items by Funding Source for Year</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Total Value of Collection</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Total Age of Collection</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List of New Titles for the Year (and Total Cost)</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Total Receipts by Payment Type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676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 for February Meeting</a:t>
            </a:r>
            <a:endParaRPr lang="en-US" dirty="0"/>
          </a:p>
        </p:txBody>
      </p:sp>
      <p:sp>
        <p:nvSpPr>
          <p:cNvPr id="5" name="Content Placeholder 4"/>
          <p:cNvSpPr>
            <a:spLocks noGrp="1"/>
          </p:cNvSpPr>
          <p:nvPr>
            <p:ph idx="1"/>
          </p:nvPr>
        </p:nvSpPr>
        <p:spPr/>
        <p:txBody>
          <a:bodyPr/>
          <a:lstStyle/>
          <a:p>
            <a:r>
              <a:rPr lang="en-US" sz="2000" dirty="0"/>
              <a:t>Create your own free </a:t>
            </a:r>
            <a:r>
              <a:rPr lang="en-US" sz="2000" dirty="0" smtClean="0"/>
              <a:t>Easel.ly</a:t>
            </a:r>
            <a:r>
              <a:rPr lang="en-US" sz="2000" dirty="0" smtClean="0">
                <a:solidFill>
                  <a:srgbClr val="00B0F0"/>
                </a:solidFill>
              </a:rPr>
              <a:t> </a:t>
            </a:r>
            <a:r>
              <a:rPr lang="en-US" sz="2000" dirty="0"/>
              <a:t>account</a:t>
            </a:r>
          </a:p>
          <a:p>
            <a:pPr lvl="1"/>
            <a:r>
              <a:rPr lang="en-US" sz="2000" dirty="0">
                <a:hlinkClick r:id="rId3"/>
              </a:rPr>
              <a:t>https://www.easel.ly</a:t>
            </a:r>
            <a:r>
              <a:rPr lang="en-US" sz="2000" dirty="0" smtClean="0">
                <a:hlinkClick r:id="rId3"/>
              </a:rPr>
              <a:t>/</a:t>
            </a:r>
            <a:endParaRPr lang="en-US" sz="2000" dirty="0" smtClean="0"/>
          </a:p>
          <a:p>
            <a:r>
              <a:rPr lang="en-US" sz="2000" dirty="0" smtClean="0"/>
              <a:t>Review the “HELP” section</a:t>
            </a:r>
          </a:p>
          <a:p>
            <a:pPr lvl="1"/>
            <a:endParaRPr lang="en-US" sz="1500" dirty="0" smtClean="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Compile the information you need! Stats!</a:t>
            </a:r>
          </a:p>
          <a:p>
            <a:r>
              <a:rPr lang="en-US" sz="2000" dirty="0" smtClean="0"/>
              <a:t>Bring your own device to Feb meeting capable of using Easel.ly.</a:t>
            </a:r>
          </a:p>
          <a:p>
            <a:pPr marL="0" indent="0">
              <a:buNone/>
            </a:pPr>
            <a:endParaRPr lang="en-US" dirty="0" smtClean="0"/>
          </a:p>
          <a:p>
            <a:endParaRPr lang="en-US" dirty="0" smtClean="0"/>
          </a:p>
          <a:p>
            <a:endParaRPr lang="en-US" dirty="0"/>
          </a:p>
          <a:p>
            <a:endParaRPr lang="en-US" dirty="0" smtClean="0"/>
          </a:p>
        </p:txBody>
      </p:sp>
      <p:sp>
        <p:nvSpPr>
          <p:cNvPr id="2" name="Date Placeholder 1"/>
          <p:cNvSpPr>
            <a:spLocks noGrp="1"/>
          </p:cNvSpPr>
          <p:nvPr>
            <p:ph type="dt" sz="half" idx="10"/>
          </p:nvPr>
        </p:nvSpPr>
        <p:spPr/>
        <p:txBody>
          <a:bodyPr/>
          <a:lstStyle/>
          <a:p>
            <a:pPr>
              <a:defRPr/>
            </a:pPr>
            <a:r>
              <a:rPr lang="en-US" smtClean="0"/>
              <a:t>December 9, 2016</a:t>
            </a:r>
            <a:endParaRPr lang="en-US"/>
          </a:p>
        </p:txBody>
      </p:sp>
      <p:sp>
        <p:nvSpPr>
          <p:cNvPr id="3" name="Slide Number Placeholder 2"/>
          <p:cNvSpPr>
            <a:spLocks noGrp="1"/>
          </p:cNvSpPr>
          <p:nvPr>
            <p:ph type="sldNum" sz="quarter" idx="12"/>
          </p:nvPr>
        </p:nvSpPr>
        <p:spPr/>
        <p:txBody>
          <a:bodyPr/>
          <a:lstStyle/>
          <a:p>
            <a:pPr>
              <a:defRPr/>
            </a:pPr>
            <a:fld id="{3547C064-668C-4B49-B19D-08EF076B9AA0}" type="slidenum">
              <a:rPr lang="en-US" altLang="en-US" smtClean="0"/>
              <a:pPr>
                <a:defRPr/>
              </a:pPr>
              <a:t>9</a:t>
            </a:fld>
            <a:endParaRPr lang="en-US" altLang="en-US"/>
          </a:p>
        </p:txBody>
      </p:sp>
      <p:pic>
        <p:nvPicPr>
          <p:cNvPr id="6" name="Picture 5"/>
          <p:cNvPicPr>
            <a:picLocks noChangeAspect="1"/>
          </p:cNvPicPr>
          <p:nvPr/>
        </p:nvPicPr>
        <p:blipFill>
          <a:blip r:embed="rId4"/>
          <a:stretch>
            <a:fillRect/>
          </a:stretch>
        </p:blipFill>
        <p:spPr>
          <a:xfrm>
            <a:off x="914400" y="2895600"/>
            <a:ext cx="4191000" cy="1828800"/>
          </a:xfrm>
          <a:prstGeom prst="rect">
            <a:avLst/>
          </a:prstGeom>
        </p:spPr>
      </p:pic>
      <p:sp>
        <p:nvSpPr>
          <p:cNvPr id="7" name="Left Arrow 6"/>
          <p:cNvSpPr/>
          <p:nvPr/>
        </p:nvSpPr>
        <p:spPr>
          <a:xfrm rot="1385511">
            <a:off x="4571931" y="3680239"/>
            <a:ext cx="2119294" cy="2985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962976"/>
      </p:ext>
    </p:extLst>
  </p:cSld>
  <p:clrMapOvr>
    <a:masterClrMapping/>
  </p:clrMapOvr>
</p:sld>
</file>

<file path=ppt/theme/theme1.xml><?xml version="1.0" encoding="utf-8"?>
<a:theme xmlns:a="http://schemas.openxmlformats.org/drawingml/2006/main" name="INFOhioRound">
  <a:themeElements>
    <a:clrScheme name="INFOhioRoun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fontScheme name="INFOhioRound">
      <a:majorFont>
        <a:latin typeface="Times New Roman"/>
        <a:ea typeface=""/>
        <a:cs typeface="Arial"/>
      </a:majorFont>
      <a:minorFont>
        <a:latin typeface="Arial"/>
        <a:ea typeface=""/>
        <a:cs typeface="Arial"/>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FOhioRoun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INFOhioRoun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INFOhioRoun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INFOhioRoun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INFOhioRoun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INFOhioRoun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INFOhioRoun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FOhioRound">
  <a:themeElements>
    <a:clrScheme name="INFOhioRoun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fontScheme name="INFOhioRound">
      <a:majorFont>
        <a:latin typeface="Times New Roman"/>
        <a:ea typeface=""/>
        <a:cs typeface="Arial"/>
      </a:majorFont>
      <a:minorFont>
        <a:latin typeface="Arial"/>
        <a:ea typeface=""/>
        <a:cs typeface="Arial"/>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FOhioRoun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INFOhioRoun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INFOhioRoun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INFOhioRoun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INFOhioRoun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INFOhioRoun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INFOhioRoun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2835</TotalTime>
  <Words>1311</Words>
  <Application>Microsoft Office PowerPoint</Application>
  <PresentationFormat>On-screen Show (4:3)</PresentationFormat>
  <Paragraphs>231</Paragraphs>
  <Slides>31</Slides>
  <Notes>31</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ＭＳ Ｐゴシック</vt:lpstr>
      <vt:lpstr>Arial</vt:lpstr>
      <vt:lpstr>Calibri</vt:lpstr>
      <vt:lpstr>Calibri Light</vt:lpstr>
      <vt:lpstr>Symbol</vt:lpstr>
      <vt:lpstr>Times New Roman</vt:lpstr>
      <vt:lpstr>Wingdings</vt:lpstr>
      <vt:lpstr>INFOhioRound</vt:lpstr>
      <vt:lpstr>1_INFOhioRound</vt:lpstr>
      <vt:lpstr>Office Theme</vt:lpstr>
      <vt:lpstr>SPARCC INFOhio Users Meeting December 9, 2016</vt:lpstr>
      <vt:lpstr>Update on RJ – 3 months!</vt:lpstr>
      <vt:lpstr>Welcome!</vt:lpstr>
      <vt:lpstr>Thank you SPARCC for Your Advocacy ! </vt:lpstr>
      <vt:lpstr>#SPARCC Libraries WORK!</vt:lpstr>
      <vt:lpstr>Infographics &amp; Your Library </vt:lpstr>
      <vt:lpstr>PowerPoint Presentation</vt:lpstr>
      <vt:lpstr>PowerPoint Presentation</vt:lpstr>
      <vt:lpstr>Homework for February Meeting</vt:lpstr>
      <vt:lpstr>Housekeeping / Announcements</vt:lpstr>
      <vt:lpstr>WorkFlows!</vt:lpstr>
      <vt:lpstr>MLA 8 questions</vt:lpstr>
      <vt:lpstr>PowerPoint Presentation</vt:lpstr>
      <vt:lpstr>PowerPoint Presentation</vt:lpstr>
      <vt:lpstr>PowerPoint Presentation</vt:lpstr>
      <vt:lpstr>Improved Process for Requesting Storia Access</vt:lpstr>
      <vt:lpstr>Isearch Update!</vt:lpstr>
      <vt:lpstr>PowerPoint Presentation</vt:lpstr>
      <vt:lpstr>PowerPoint Presentation</vt:lpstr>
      <vt:lpstr>Preferred Call Number</vt:lpstr>
      <vt:lpstr>PowerPoint Presentation</vt:lpstr>
      <vt:lpstr>PowerPoint Presentation</vt:lpstr>
      <vt:lpstr>PowerPoint Presentation</vt:lpstr>
      <vt:lpstr>PowerPoint Presentation</vt:lpstr>
      <vt:lpstr>ISearch Enhancements</vt:lpstr>
      <vt:lpstr>PowerPoint Presentation</vt:lpstr>
      <vt:lpstr>ISearch Summary</vt:lpstr>
      <vt:lpstr>PowerPoint Presentation</vt:lpstr>
      <vt:lpstr>Back by Popular Demand</vt:lpstr>
      <vt:lpstr>oetc.ohio.gov </vt:lpstr>
      <vt:lpstr>Questions?</vt:lpstr>
    </vt:vector>
  </TitlesOfParts>
  <Company>NOACSC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terri</dc:creator>
  <cp:lastModifiedBy>Connie Sickels</cp:lastModifiedBy>
  <cp:revision>110</cp:revision>
  <cp:lastPrinted>2016-12-08T21:49:06Z</cp:lastPrinted>
  <dcterms:created xsi:type="dcterms:W3CDTF">2008-02-12T19:53:24Z</dcterms:created>
  <dcterms:modified xsi:type="dcterms:W3CDTF">2016-12-08T21:49:18Z</dcterms:modified>
</cp:coreProperties>
</file>